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745" autoAdjust="0"/>
  </p:normalViewPr>
  <p:slideViewPr>
    <p:cSldViewPr snapToGrid="0">
      <p:cViewPr varScale="1">
        <p:scale>
          <a:sx n="57" d="100"/>
          <a:sy n="57" d="100"/>
        </p:scale>
        <p:origin x="880" y="5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7F22B4-216F-4FFA-8642-054CE2C5B7DE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1E401B0-6A0F-46C8-A79A-6FF92FC793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0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1E401B0-6A0F-46C8-A79A-6FF92FC79369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3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9.png"/><Relationship Id="rId7" Type="http://schemas.openxmlformats.org/officeDocument/2006/relationships/hyperlink" Target="https://docs.conda.io/en/latest/minicond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hyperlink" Target="https://jupyter.org/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s://www.python.org/" TargetMode="External"/><Relationship Id="rId9" Type="http://schemas.openxmlformats.org/officeDocument/2006/relationships/hyperlink" Target="https://www.tensorflow.org/?hl=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hyperlink" Target="https://github.com/JEONEUNMIN/capstone_0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JEONEUNMIN/capstone_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hyperlink" Target="https://github.com/JEONEUNMIN/capstone_04/blob/main/%EC%A4%91%EA%B0%84%EB%B3%B4%EA%B3%A0%20%EC%8B%9C%ED%98%84%EC%98%81%EC%83%81_4%EC%A1%B0.zi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hyperlink" Target="https://www.robotstory.co.kr/bunker/?vid=5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k.co.kr/news/business/view/2020/12/1311539/" TargetMode="External"/><Relationship Id="rId11" Type="http://schemas.openxmlformats.org/officeDocument/2006/relationships/image" Target="../media/image81.jpeg"/><Relationship Id="rId5" Type="http://schemas.openxmlformats.org/officeDocument/2006/relationships/hyperlink" Target="https://www.kakaocorp.com/page/detail/9607" TargetMode="External"/><Relationship Id="rId10" Type="http://schemas.microsoft.com/office/2007/relationships/hdphoto" Target="../media/hdphoto2.wdp"/><Relationship Id="rId4" Type="http://schemas.openxmlformats.org/officeDocument/2006/relationships/hyperlink" Target="https://mobile.twitter.com/samsungresearch" TargetMode="External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hyperlink" Target="https://rogorogo.tistory.com/434" TargetMode="External"/><Relationship Id="rId7" Type="http://schemas.openxmlformats.org/officeDocument/2006/relationships/image" Target="../media/image85.png"/><Relationship Id="rId2" Type="http://schemas.openxmlformats.org/officeDocument/2006/relationships/hyperlink" Target="https://ko.wikipedia.org/wiki/%EA%B5%AC%EA%B8%80_%EB%A1%9C%EA%B3%A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hyperlink" Target="https://www.rocketpunch.com/companies/microsof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card.org/downloads/formatter/sd-memory-card-formatter-for-windows-download/" TargetMode="External"/><Relationship Id="rId5" Type="http://schemas.openxmlformats.org/officeDocument/2006/relationships/hyperlink" Target="https://www.raspberrypi.com/software/" TargetMode="Externa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din.co.kr/shop/wproduct.aspx?ItemId=183898040" TargetMode="External"/><Relationship Id="rId2" Type="http://schemas.openxmlformats.org/officeDocument/2006/relationships/hyperlink" Target="http://www.kyobobook.co.kr/product/detailViewKor.laf?mallGb=KOR&amp;ejkGb=KOR&amp;barcode=979116303091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kyobobook.co.kr/product/detailViewKor.laf?ejkGb=KOR&amp;mallGb=KOR&amp;barcode=9791156645078&amp;orderClick=LAG&amp;Kc=" TargetMode="External"/><Relationship Id="rId4" Type="http://schemas.openxmlformats.org/officeDocument/2006/relationships/hyperlink" Target="http://www.kyobobook.co.kr/product/detailViewKor.laf?ejkGb=KOR&amp;mallGb=KOR&amp;barcode=9788970508948&amp;orderClick=LAG&amp;K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67" TargetMode="External"/><Relationship Id="rId7" Type="http://schemas.openxmlformats.org/officeDocument/2006/relationships/hyperlink" Target="https://www.kaggle.com/code/dmitirycherezov/chollet-c-5-3-2" TargetMode="External"/><Relationship Id="rId2" Type="http://schemas.openxmlformats.org/officeDocument/2006/relationships/hyperlink" Target="https://excelsior-cjh.tistory.com/18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de/taldanko/pytorch-cats-vs-dogs-cnn" TargetMode="External"/><Relationship Id="rId5" Type="http://schemas.openxmlformats.org/officeDocument/2006/relationships/hyperlink" Target="https://www.codingworldnews.com/news/articleView.html?idxno=5872" TargetMode="External"/><Relationship Id="rId4" Type="http://schemas.openxmlformats.org/officeDocument/2006/relationships/hyperlink" Target="https://rubber-tree.tistory.com/entry/%EB%94%A5%EB%9F%AC%EB%8B%9D-%EB%AA%A8%EB%8D%B8-CNN-Convolutional-Neural-Network-%EC%84%A4%EB%AA%85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s24.com/Product/Search?domain=ALL&amp;query=%ED%99%8D%EC%9E%A5%ED%91%9C&amp;authorNo=278836&amp;author=%ED%99%8D%EC%9E%A5%ED%91%9C" TargetMode="External"/><Relationship Id="rId3" Type="http://schemas.openxmlformats.org/officeDocument/2006/relationships/hyperlink" Target="http://www.yes24.com/Product/Search?domain=ALL&amp;query=%EC%9D%B4%EB%B3%91%EC%A3%BC&amp;authorNo=140158&amp;author=%EC%9D%B4%EB%B3%91%EC%A3%BC" TargetMode="External"/><Relationship Id="rId7" Type="http://schemas.openxmlformats.org/officeDocument/2006/relationships/image" Target="../media/image91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es24.com/Product/Search?domain=ALL&amp;query=%EA%B9%80%EC%A2%85%EB%AF%BC&amp;authorNo=336357&amp;author=%EA%B9%80%EC%A2%85%EB%AF%BC" TargetMode="External"/><Relationship Id="rId5" Type="http://schemas.openxmlformats.org/officeDocument/2006/relationships/image" Target="../media/image90.jpeg"/><Relationship Id="rId4" Type="http://schemas.openxmlformats.org/officeDocument/2006/relationships/hyperlink" Target="http://www.yes24.com/Product/Search?domain=ALL&amp;query=%EC%9C%A4%EC%98%81%EB%8F%88&amp;authorNo=205153&amp;author=%EC%9C%A4%EC%98%81%EB%8F%8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hyperlink" Target="https://github.com/JEONEUNMIN/capstone_04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electimes.com/news/articleView.html?idxno=21917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?hl=k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eras.io/api/applications/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541176"/>
            <a:ext cx="9144000" cy="229796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5400">
                <a:latin typeface="나눔고딕ET"/>
                <a:ea typeface="나눔고딕ET"/>
              </a:rPr>
              <a:t>CNN</a:t>
            </a:r>
            <a:r>
              <a:rPr lang="ko-KR" altLang="en-US" sz="5400">
                <a:latin typeface="나눔고딕ET"/>
                <a:ea typeface="나눔고딕ET"/>
              </a:rPr>
              <a:t> 알고리즘을 이용한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조선대학교 내 전동 킥보드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br>
              <a:rPr lang="en-US" altLang="ko-KR" sz="5400">
                <a:latin typeface="나눔고딕ET"/>
                <a:ea typeface="나눔고딕ET"/>
              </a:rPr>
            </a:br>
            <a:r>
              <a:rPr lang="ko-KR" altLang="en-US" sz="5400">
                <a:latin typeface="나눔고딕ET"/>
                <a:ea typeface="나눔고딕ET"/>
              </a:rPr>
              <a:t>불법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주행 인식</a:t>
            </a:r>
            <a:r>
              <a:rPr lang="en-US" altLang="ko-KR" sz="5400">
                <a:latin typeface="나눔고딕ET"/>
                <a:ea typeface="나눔고딕ET"/>
              </a:rPr>
              <a:t> </a:t>
            </a:r>
            <a:r>
              <a:rPr lang="ko-KR" altLang="en-US" sz="5400">
                <a:latin typeface="나눔고딕ET"/>
                <a:ea typeface="나눔고딕ET"/>
              </a:rPr>
              <a:t>인공지능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3600" y="3771443"/>
            <a:ext cx="2844800" cy="440267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발표자 </a:t>
            </a:r>
            <a:r>
              <a:rPr lang="en-US" altLang="ko-KR">
                <a:solidFill>
                  <a:schemeClr val="tx1"/>
                </a:solidFill>
                <a:latin typeface="나눔고딕ET"/>
                <a:ea typeface="나눔고딕ET"/>
              </a:rPr>
              <a:t>: </a:t>
            </a:r>
            <a:r>
              <a:rPr lang="ko-KR" altLang="en-US">
                <a:solidFill>
                  <a:schemeClr val="tx1"/>
                </a:solidFill>
                <a:latin typeface="나눔고딕ET"/>
                <a:ea typeface="나눔고딕ET"/>
              </a:rPr>
              <a:t>전은민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8400" y="4458866"/>
            <a:ext cx="4479291" cy="1730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담당과목 </a:t>
            </a:r>
            <a:r>
              <a:rPr lang="en-US" altLang="ko-KR"/>
              <a:t>: </a:t>
            </a:r>
            <a:r>
              <a:rPr lang="ko-KR" altLang="en-US"/>
              <a:t>산학캡스톤디자인</a:t>
            </a:r>
          </a:p>
          <a:p>
            <a:pPr lvl="0">
              <a:defRPr/>
            </a:pPr>
            <a:r>
              <a:rPr lang="ko-KR" altLang="en-US"/>
              <a:t>학기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학기</a:t>
            </a:r>
          </a:p>
          <a:p>
            <a:pPr lvl="0">
              <a:defRPr/>
            </a:pPr>
            <a:r>
              <a:rPr lang="ko-KR" altLang="en-US"/>
              <a:t>담당교수 </a:t>
            </a:r>
            <a:r>
              <a:rPr lang="en-US" altLang="ko-KR"/>
              <a:t>: </a:t>
            </a:r>
            <a:r>
              <a:rPr lang="ko-KR" altLang="en-US"/>
              <a:t>정현숙</a:t>
            </a:r>
            <a:r>
              <a:rPr lang="en-US" altLang="ko-KR"/>
              <a:t>(04</a:t>
            </a:r>
            <a:r>
              <a:rPr lang="ko-KR" altLang="en-US"/>
              <a:t>분반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조 </a:t>
            </a:r>
            <a:r>
              <a:rPr lang="en-US" altLang="ko-KR"/>
              <a:t>: 4</a:t>
            </a:r>
            <a:r>
              <a:rPr lang="ko-KR" altLang="en-US"/>
              <a:t>조</a:t>
            </a:r>
          </a:p>
          <a:p>
            <a:pPr lvl="0">
              <a:defRPr/>
            </a:pPr>
            <a:r>
              <a:rPr lang="ko-KR" altLang="en-US"/>
              <a:t>날짜 </a:t>
            </a:r>
            <a:r>
              <a:rPr lang="en-US" altLang="ko-KR"/>
              <a:t>: 2022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 </a:t>
            </a:r>
            <a:r>
              <a:rPr lang="en-US" altLang="ko-KR"/>
              <a:t>02</a:t>
            </a:r>
            <a:r>
              <a:rPr lang="ko-KR" altLang="en-US"/>
              <a:t>일</a:t>
            </a:r>
          </a:p>
          <a:p>
            <a:pPr lvl="0">
              <a:defRPr/>
            </a:pPr>
            <a:r>
              <a:rPr lang="ko-KR" altLang="en-US"/>
              <a:t>조원 </a:t>
            </a:r>
            <a:r>
              <a:rPr lang="en-US" altLang="ko-KR"/>
              <a:t>: </a:t>
            </a:r>
            <a:r>
              <a:rPr lang="ko-KR" altLang="en-US"/>
              <a:t>전은민</a:t>
            </a:r>
            <a:r>
              <a:rPr lang="en-US" altLang="ko-KR"/>
              <a:t>(</a:t>
            </a:r>
            <a:r>
              <a:rPr lang="ko-KR" altLang="en-US"/>
              <a:t>조장</a:t>
            </a:r>
            <a:r>
              <a:rPr lang="en-US" altLang="ko-KR"/>
              <a:t>), </a:t>
            </a:r>
            <a:r>
              <a:rPr lang="ko-KR" altLang="en-US"/>
              <a:t>마지안</a:t>
            </a:r>
            <a:r>
              <a:rPr lang="en-US" altLang="ko-KR"/>
              <a:t>,</a:t>
            </a:r>
            <a:r>
              <a:rPr lang="ko-KR" altLang="en-US"/>
              <a:t> 이지혜</a:t>
            </a:r>
            <a:r>
              <a:rPr lang="en-US" altLang="ko-KR"/>
              <a:t>, </a:t>
            </a:r>
            <a:r>
              <a:rPr lang="ko-KR" altLang="en-US"/>
              <a:t>이수정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1/26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242" y="2988801"/>
            <a:ext cx="5094513" cy="571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/>
              <a:t>(CNN detection cam</a:t>
            </a:r>
            <a:r>
              <a:rPr lang="ko-KR" altLang="en-US" sz="3200"/>
              <a:t> </a:t>
            </a:r>
            <a:r>
              <a:rPr lang="en-US" altLang="ko-KR" sz="3200"/>
              <a:t>:</a:t>
            </a:r>
            <a:r>
              <a:rPr lang="ko-KR" altLang="en-US" sz="3200"/>
              <a:t> </a:t>
            </a:r>
            <a:r>
              <a:rPr lang="en-US" altLang="ko-KR" sz="3200"/>
              <a:t>CDC)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그림 10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3658" y="4135402"/>
            <a:ext cx="2304404" cy="54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10/26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99748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 sz="2400"/>
              <a:t> – CNN detection cam </a:t>
            </a:r>
            <a:r>
              <a:rPr lang="ko-KR" altLang="en-US" sz="2400"/>
              <a:t>구현환경</a:t>
            </a:r>
            <a:r>
              <a:rPr lang="en-US" altLang="ko-KR" sz="2400"/>
              <a:t>_</a:t>
            </a:r>
            <a:r>
              <a:rPr lang="ko-KR" altLang="en-US" sz="2400"/>
              <a:t>라즈베리파이 </a:t>
            </a:r>
            <a:r>
              <a:rPr lang="en-US" altLang="ko-KR" sz="2400"/>
              <a:t>4</a:t>
            </a:r>
            <a:r>
              <a:rPr lang="ko-KR" altLang="en-US" sz="2400"/>
              <a:t> 컴퓨터 개발 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2118" y="813137"/>
            <a:ext cx="6951682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대부분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/</a:t>
            </a:r>
            <a:r>
              <a:rPr lang="ko-KR" altLang="en-US" sz="1400" dirty="0"/>
              <a:t>딥러닝</a:t>
            </a:r>
            <a:r>
              <a:rPr lang="en-US" altLang="ko-KR" sz="1400" dirty="0"/>
              <a:t>/</a:t>
            </a:r>
            <a:r>
              <a:rPr lang="ko-KR" altLang="en-US" sz="1400" dirty="0"/>
              <a:t>프레임워크는 </a:t>
            </a:r>
            <a:r>
              <a:rPr lang="ko-KR" altLang="en-US" sz="1400" dirty="0" err="1"/>
              <a:t>파이썬용으로</a:t>
            </a:r>
            <a:r>
              <a:rPr lang="ko-KR" altLang="en-US" sz="1400" dirty="0"/>
              <a:t>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/>
              <a:t> </a:t>
            </a:r>
            <a:r>
              <a:rPr lang="EN-US" sz="1400" b="1" i="0" u="none" strike="noStrike" dirty="0"/>
              <a:t>: </a:t>
            </a:r>
            <a:r>
              <a:rPr sz="1400" b="1" i="0" u="none" strike="noStrike" dirty="0" err="1"/>
              <a:t>프로그래밍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개발</a:t>
            </a:r>
            <a:r>
              <a:rPr sz="1400" b="0" i="0" u="none" strike="noStrike" dirty="0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dirty="0"/>
              <a:t>: </a:t>
            </a:r>
            <a:r>
              <a:rPr lang="EN-US" sz="1100" b="0" i="0" u="sng" strike="noStrike" dirty="0">
                <a:hlinkClick r:id="rId4"/>
              </a:rPr>
              <a:t>https://www.python.org/</a:t>
            </a:r>
            <a:endParaRPr lang="EN-US" sz="1100" b="0" i="0" u="sng" strike="no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142118" y="2242679"/>
            <a:ext cx="6894689" cy="128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212529"/>
                </a:solidFill>
              </a:rPr>
              <a:t>Open Source 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400" b="0" i="0" dirty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i="0" dirty="0" err="1">
                <a:solidFill>
                  <a:srgbClr val="212529"/>
                </a:solidFill>
                <a:effectLst/>
              </a:rPr>
              <a:t>파이썬을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우리가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사용할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파이썬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코드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실행</a:t>
            </a:r>
            <a:endParaRPr sz="1400" b="1" i="0" u="none" strike="noStrike" dirty="0"/>
          </a:p>
          <a:p>
            <a:pPr lvl="0">
              <a:defRPr/>
            </a:pPr>
            <a:r>
              <a:rPr lang="en-US" altLang="en-US" sz="1100" dirty="0">
                <a:hlinkClick r:id="rId5"/>
              </a:rPr>
              <a:t>https://jupyter.org/</a:t>
            </a:r>
            <a:endParaRPr lang="en-US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98892" y="2619847"/>
            <a:ext cx="2400931" cy="647080"/>
          </a:xfrm>
          <a:prstGeom prst="rect">
            <a:avLst/>
          </a:prstGeom>
          <a:noFill/>
        </p:spPr>
      </p:pic>
      <p:sp>
        <p:nvSpPr>
          <p:cNvPr id="1030" name="TextBox 18"/>
          <p:cNvSpPr txBox="1"/>
          <p:nvPr/>
        </p:nvSpPr>
        <p:spPr>
          <a:xfrm>
            <a:off x="5144326" y="3615014"/>
            <a:ext cx="6892481" cy="1625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Miniconda는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conda용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무료 최소 설치 프로그램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Conda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Python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의존하는 패키지 및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pip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,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zlib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및 기타 몇 가지를 포함한 소수의 기타 유용한 패키지만 포함하는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Anaconda의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작은 부트스트랩 버전입니다. 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</a:rPr>
              <a:t>: 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</a:rPr>
              <a:t>아나콘다에 포함된 라이브러리 사용을 위해 실행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sng" strike="noStrike" dirty="0">
                <a:hlinkClick r:id="rId7"/>
              </a:rPr>
              <a:t>https://docs.conda.io/en/latest/miniconda.html</a:t>
            </a:r>
            <a:endParaRPr lang="en-US" sz="1100" b="0" i="0" u="sng" strike="noStrike" dirty="0"/>
          </a:p>
        </p:txBody>
      </p:sp>
      <p:grpSp>
        <p:nvGrpSpPr>
          <p:cNvPr id="1031" name="그룹 13"/>
          <p:cNvGrpSpPr/>
          <p:nvPr/>
        </p:nvGrpSpPr>
        <p:grpSpPr>
          <a:xfrm>
            <a:off x="1883239" y="5259099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144326" y="5289586"/>
            <a:ext cx="5248611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수치계산과 대규모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머신러닝을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</a:rPr>
              <a:t>: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sz="1400" b="1" i="0" u="none" strike="noStrike" dirty="0" err="1"/>
              <a:t>CNN</a:t>
            </a:r>
            <a:r>
              <a:rPr sz="1400" b="1" i="0" u="none" strike="noStrike" dirty="0" err="1"/>
              <a:t>알고리즘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신경망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딥러닝을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위해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사용함</a:t>
            </a:r>
            <a:endParaRPr sz="1400" b="1" i="0" u="none" strike="noStrike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sng" strike="noStrike" dirty="0">
                <a:hlinkClick r:id="rId9"/>
              </a:rPr>
              <a:t>https://www.tensorflow.org/?hl=k</a:t>
            </a:r>
            <a:endParaRPr lang="EN-US" sz="1100" b="0" i="0" u="sng" strike="noStrike" dirty="0"/>
          </a:p>
        </p:txBody>
      </p:sp>
      <p:grpSp>
        <p:nvGrpSpPr>
          <p:cNvPr id="1041" name="그룹 3"/>
          <p:cNvGrpSpPr/>
          <p:nvPr/>
        </p:nvGrpSpPr>
        <p:grpSpPr>
          <a:xfrm>
            <a:off x="2059110" y="1075056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10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/>
            </a:p>
          </p:txBody>
        </p:sp>
      </p:grp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062901" y="4069187"/>
            <a:ext cx="637907" cy="637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927D99-1EAA-4E15-BA09-BC7739E9ACEF}"/>
              </a:ext>
            </a:extLst>
          </p:cNvPr>
          <p:cNvSpPr txBox="1"/>
          <p:nvPr/>
        </p:nvSpPr>
        <p:spPr>
          <a:xfrm>
            <a:off x="886459" y="1075056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9BC32B-553B-4690-AAC8-350240AF061A}"/>
              </a:ext>
            </a:extLst>
          </p:cNvPr>
          <p:cNvSpPr txBox="1"/>
          <p:nvPr/>
        </p:nvSpPr>
        <p:spPr>
          <a:xfrm>
            <a:off x="886459" y="2537951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32D17D-22EB-4198-8850-C1BE76611989}"/>
              </a:ext>
            </a:extLst>
          </p:cNvPr>
          <p:cNvSpPr txBox="1"/>
          <p:nvPr/>
        </p:nvSpPr>
        <p:spPr>
          <a:xfrm>
            <a:off x="886459" y="3966040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CECA4-DD03-426F-9783-32AB10190121}"/>
              </a:ext>
            </a:extLst>
          </p:cNvPr>
          <p:cNvSpPr txBox="1"/>
          <p:nvPr/>
        </p:nvSpPr>
        <p:spPr>
          <a:xfrm>
            <a:off x="886459" y="5392359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0734" y="598857"/>
            <a:ext cx="8050531" cy="5948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11/26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202" y="147276"/>
            <a:ext cx="6117255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 sz="2400"/>
              <a:t> – CNN detection cam </a:t>
            </a:r>
            <a:r>
              <a:rPr lang="ko-KR" altLang="en-US" sz="2400"/>
              <a:t>전체 시스템 구성도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D12C9-1C9D-4325-A3AB-59807A8F91BF}"/>
              </a:ext>
            </a:extLst>
          </p:cNvPr>
          <p:cNvSpPr txBox="1"/>
          <p:nvPr/>
        </p:nvSpPr>
        <p:spPr>
          <a:xfrm>
            <a:off x="11417973" y="6429711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12/26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2565D92E-DBF9-4FB4-ACB4-283FF45ABA44}"/>
              </a:ext>
            </a:extLst>
          </p:cNvPr>
          <p:cNvSpPr txBox="1"/>
          <p:nvPr/>
        </p:nvSpPr>
        <p:spPr>
          <a:xfrm>
            <a:off x="336883" y="127539"/>
            <a:ext cx="47551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lang="ko-KR" altLang="en-US" sz="2400" b="1"/>
              <a:t>본론</a:t>
            </a:r>
            <a:r>
              <a:rPr lang="en-US" altLang="ko-KR" sz="2400"/>
              <a:t> – </a:t>
            </a:r>
            <a:r>
              <a:rPr lang="ko-KR" altLang="ko-KR" sz="2400"/>
              <a:t>CNN detection cam 구현내용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FE43B718-BECB-4113-A867-B9D21D630861}"/>
              </a:ext>
            </a:extLst>
          </p:cNvPr>
          <p:cNvSpPr txBox="1"/>
          <p:nvPr/>
        </p:nvSpPr>
        <p:spPr>
          <a:xfrm>
            <a:off x="656607" y="744819"/>
            <a:ext cx="528765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1" i="0" u="none" strike="noStrike" kern="1200" cap="none" spc="0" normalizeH="0" baseline="0" dirty="0">
                <a:solidFill>
                  <a:srgbClr val="000000"/>
                </a:solidFill>
              </a:rPr>
              <a:t>◆ 5</a:t>
            </a:r>
            <a:r>
              <a:rPr kumimoji="0" lang="ko-KR" altLang="en-US" sz="1400" b="1" i="0" u="none" strike="noStrike" kern="1200" cap="none" spc="0" normalizeH="0" baseline="0" dirty="0">
                <a:solidFill>
                  <a:srgbClr val="000000"/>
                </a:solidFill>
              </a:rPr>
              <a:t>주차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1.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이미지 분류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   train : validation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=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7:3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2. Kaggle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에서 개 고양이 분류 학습에 대한 자료를 참고하여 </a:t>
            </a:r>
            <a:endParaRPr kumimoji="0" lang="en-US" altLang="ko-KR" sz="14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solidFill>
                  <a:srgbClr val="000000"/>
                </a:solidFill>
              </a:rPr>
              <a:t>   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클래스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2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개의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CNN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알고리즘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   -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문제점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: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과적합과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1.0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의 정확도가 나오는 문제 발생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      목표로 하는 클래스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4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개의 구현이 이뤄지지 않음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800" b="0" i="0" u="none" strike="noStrike" kern="1200" cap="none" spc="0" normalizeH="0" baseline="0" dirty="0">
                <a:solidFill>
                  <a:srgbClr val="000000"/>
                </a:solidFill>
              </a:rPr>
              <a:t>	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solidFill>
                  <a:srgbClr val="000000"/>
                </a:solidFill>
              </a:rPr>
              <a:t>3.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클래스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3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개의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CNN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알고리즘 구현 및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2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차 실행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  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-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문제점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: training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정확도는 높고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validation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정확도가 낮음</a:t>
            </a:r>
          </a:p>
        </p:txBody>
      </p:sp>
      <p:pic>
        <p:nvPicPr>
          <p:cNvPr id="18" name="그림 6">
            <a:extLst>
              <a:ext uri="{FF2B5EF4-FFF2-40B4-BE49-F238E27FC236}">
                <a16:creationId xmlns:a16="http://schemas.microsoft.com/office/drawing/2014/main" id="{236949AC-E6EC-4724-9D83-47D91CCA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9309" y="353329"/>
            <a:ext cx="2453038" cy="2751439"/>
          </a:xfrm>
          <a:prstGeom prst="rect">
            <a:avLst/>
          </a:prstGeom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57DE58AD-6B3E-4266-84C8-3E4CA323DEC6}"/>
              </a:ext>
            </a:extLst>
          </p:cNvPr>
          <p:cNvSpPr txBox="1"/>
          <p:nvPr/>
        </p:nvSpPr>
        <p:spPr>
          <a:xfrm>
            <a:off x="6977707" y="3058303"/>
            <a:ext cx="2202138" cy="29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▲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5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주차 시도 사진 자료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C4C9EA3-2198-4B7F-B997-54DAE9740A76}"/>
              </a:ext>
            </a:extLst>
          </p:cNvPr>
          <p:cNvSpPr txBox="1"/>
          <p:nvPr/>
        </p:nvSpPr>
        <p:spPr>
          <a:xfrm>
            <a:off x="665029" y="3203305"/>
            <a:ext cx="58989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000000"/>
                </a:solidFill>
              </a:rPr>
              <a:t>◆ 6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000000"/>
                </a:solidFill>
              </a:rPr>
              <a:t>주차</a:t>
            </a:r>
            <a:endParaRPr kumimoji="0" lang="en-US" altLang="ko-KR" sz="1600" b="1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en-US" altLang="ko-KR" sz="8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1500" dirty="0">
                <a:solidFill>
                  <a:srgbClr val="000000"/>
                </a:solidFill>
              </a:rPr>
              <a:t>1. </a:t>
            </a:r>
            <a:r>
              <a:rPr lang="ko-KR" altLang="en-US" sz="1500" dirty="0">
                <a:solidFill>
                  <a:srgbClr val="000000"/>
                </a:solidFill>
              </a:rPr>
              <a:t>데이터 수 수정</a:t>
            </a:r>
            <a:endParaRPr lang="en-US" altLang="ko-KR" sz="150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</a:rPr>
              <a:t>     5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주차 이미지 수 350:150 - &gt;  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</a:rPr>
              <a:t>6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주차 이미지 수 490:210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800" b="0" i="0" u="none" strike="noStrike" kern="1200" cap="none" spc="0" normalizeH="0" baseline="0" dirty="0">
                <a:solidFill>
                  <a:srgbClr val="000000"/>
                </a:solidFill>
              </a:rPr>
              <a:t>     </a:t>
            </a:r>
            <a:endParaRPr lang="en-US" altLang="ko-KR" sz="80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</a:rPr>
              <a:t>     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0000"/>
                </a:solidFill>
              </a:rPr>
              <a:t>낮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0000"/>
                </a:solidFill>
              </a:rPr>
              <a:t>데이터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로 </a:t>
            </a:r>
            <a:r>
              <a:rPr lang="ko-KR" altLang="en-US" sz="1500" dirty="0">
                <a:solidFill>
                  <a:srgbClr val="000000"/>
                </a:solidFill>
              </a:rPr>
              <a:t>한 경우</a:t>
            </a:r>
            <a:r>
              <a:rPr lang="en-US" altLang="ko-KR" sz="1500" dirty="0">
                <a:solidFill>
                  <a:srgbClr val="000000"/>
                </a:solidFill>
              </a:rPr>
              <a:t>,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검증 정확도 0.7643까지 </a:t>
            </a:r>
            <a:r>
              <a:rPr lang="ko-KR" altLang="en-US" sz="1500" dirty="0">
                <a:solidFill>
                  <a:srgbClr val="000000"/>
                </a:solidFill>
              </a:rPr>
              <a:t>나왔으나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    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0000"/>
                </a:solidFill>
              </a:rPr>
              <a:t>밤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500" b="1" i="0" u="none" strike="noStrike" kern="1200" cap="none" spc="0" normalizeH="0" baseline="0" dirty="0">
                <a:solidFill>
                  <a:srgbClr val="000000"/>
                </a:solidFill>
              </a:rPr>
              <a:t>데이터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를 추가하면서 검증 정확도 </a:t>
            </a:r>
            <a:r>
              <a:rPr lang="ko-KR" altLang="en-US" sz="1500" dirty="0">
                <a:solidFill>
                  <a:srgbClr val="000000"/>
                </a:solidFill>
              </a:rPr>
              <a:t>최대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0.5024로 낮아짐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   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validation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loss가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가장 높을 때는 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</a:rPr>
              <a:t>5.4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로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과적합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존재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8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2. 4개의 클래스의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CNN알고리즘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구현 성공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8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3. 모델 예측 결과인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classes의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</a:rPr>
              <a:t>출력값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   [[0.0 1.0  0.0 0.0]] </a:t>
            </a:r>
            <a:r>
              <a:rPr kumimoji="0" lang="en-US" altLang="ko-KR" sz="1500" b="1" kern="1200" cap="none" spc="0" normalizeH="0" baseline="0" dirty="0">
                <a:solidFill>
                  <a:schemeClr val="accent2">
                    <a:lumMod val="75000"/>
                  </a:schemeClr>
                </a:solidFill>
              </a:rPr>
              <a:t>= </a:t>
            </a:r>
            <a:r>
              <a:rPr kumimoji="0" lang="ko-KR" altLang="en-US" sz="1500" b="1" kern="1200" cap="none" spc="0" normalizeH="0" baseline="0" dirty="0">
                <a:solidFill>
                  <a:schemeClr val="accent2">
                    <a:lumMod val="75000"/>
                  </a:schemeClr>
                </a:solidFill>
              </a:rPr>
              <a:t>비정상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   [[0.33912978 0.00245601 0.33208072 0.3263335 ]] </a:t>
            </a:r>
            <a:r>
              <a:rPr kumimoji="0" lang="en-US" altLang="ko-KR" sz="1500" b="1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</a:rPr>
              <a:t>= </a:t>
            </a:r>
            <a:r>
              <a:rPr kumimoji="0" lang="ko-KR" altLang="en-US" sz="1500" b="1" i="0" u="none" strike="noStrike" kern="1200" cap="none" spc="0" normalizeH="0" baseline="0" dirty="0">
                <a:solidFill>
                  <a:schemeClr val="accent2">
                    <a:lumMod val="75000"/>
                  </a:schemeClr>
                </a:solidFill>
              </a:rPr>
              <a:t>정상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</a:rPr>
              <a:t>    과적합으로 인해 테스트 이미지에 따라서 값이 달라짐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428D26-9864-4232-9BFB-8D3722808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4724" y="3347859"/>
            <a:ext cx="2591171" cy="15068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C25B96-37AF-43D6-A68F-15EDC9B135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763" y="4794639"/>
            <a:ext cx="2350813" cy="13131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C462C2-EB23-4F69-B084-78013C691F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13925" y="3361579"/>
            <a:ext cx="2229543" cy="14440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078C56D-938F-40DE-9A6E-DB26C97651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76555" y="4805628"/>
            <a:ext cx="2166913" cy="1296470"/>
          </a:xfrm>
          <a:prstGeom prst="rect">
            <a:avLst/>
          </a:prstGeom>
        </p:spPr>
      </p:pic>
      <p:sp>
        <p:nvSpPr>
          <p:cNvPr id="25" name="화살표: 오른쪽 8">
            <a:extLst>
              <a:ext uri="{FF2B5EF4-FFF2-40B4-BE49-F238E27FC236}">
                <a16:creationId xmlns:a16="http://schemas.microsoft.com/office/drawing/2014/main" id="{7EB7B0F2-96B8-46A4-A66F-772BBF6C20B8}"/>
              </a:ext>
            </a:extLst>
          </p:cNvPr>
          <p:cNvSpPr/>
          <p:nvPr/>
        </p:nvSpPr>
        <p:spPr>
          <a:xfrm>
            <a:off x="8890623" y="4528427"/>
            <a:ext cx="323302" cy="3430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E270C7F-49E3-475B-8F17-B337272B88B0}"/>
              </a:ext>
            </a:extLst>
          </p:cNvPr>
          <p:cNvSpPr txBox="1"/>
          <p:nvPr/>
        </p:nvSpPr>
        <p:spPr>
          <a:xfrm>
            <a:off x="6272068" y="6118220"/>
            <a:ext cx="2933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▲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6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주차 낮 데이터 시도 사진 자료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06A2A039-9B18-4CCA-80DE-9BDEB2FB039B}"/>
              </a:ext>
            </a:extLst>
          </p:cNvPr>
          <p:cNvSpPr txBox="1"/>
          <p:nvPr/>
        </p:nvSpPr>
        <p:spPr>
          <a:xfrm>
            <a:off x="9177283" y="6086987"/>
            <a:ext cx="2933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▲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6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주차 밤 데이터 시도 사진 자료</a:t>
            </a:r>
          </a:p>
        </p:txBody>
      </p:sp>
      <p:sp>
        <p:nvSpPr>
          <p:cNvPr id="28" name="화살표: 오른쪽 8">
            <a:extLst>
              <a:ext uri="{FF2B5EF4-FFF2-40B4-BE49-F238E27FC236}">
                <a16:creationId xmlns:a16="http://schemas.microsoft.com/office/drawing/2014/main" id="{EAEC35BF-1272-48AC-8077-FD5B2DE08DD7}"/>
              </a:ext>
            </a:extLst>
          </p:cNvPr>
          <p:cNvSpPr/>
          <p:nvPr/>
        </p:nvSpPr>
        <p:spPr>
          <a:xfrm>
            <a:off x="9587047" y="1592995"/>
            <a:ext cx="323302" cy="3430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336883" y="127539"/>
            <a:ext cx="47551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본론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– 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CNN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detection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cam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구현내용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88566" y="5586409"/>
            <a:ext cx="4776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/>
              <a:t>구현내용 소스코드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7823" y="5769511"/>
            <a:ext cx="4715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깃허브</a:t>
            </a:r>
            <a:r>
              <a:rPr lang="ko-KR" altLang="en-US" sz="1400" dirty="0"/>
              <a:t> 주소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https://github.com/JEONEUNMIN/capstone_04</a:t>
            </a:r>
            <a:endParaRPr lang="en-US" altLang="ko-KR" sz="1400" dirty="0"/>
          </a:p>
        </p:txBody>
      </p:sp>
      <p:sp>
        <p:nvSpPr>
          <p:cNvPr id="7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13/26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1A522-4F7D-4DF6-BCCB-BD7CC742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0" y="875866"/>
            <a:ext cx="6110833" cy="12284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86ACB-339D-45D7-A565-E6228325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624" y="893961"/>
            <a:ext cx="3451232" cy="2436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C6728-ABC8-41AF-B9A5-2E5C79F75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0" y="2402233"/>
            <a:ext cx="6096000" cy="13292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CC9B8-962A-445E-8265-A2CBD46DA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60" y="3999678"/>
            <a:ext cx="6067371" cy="10732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66D975-D46A-4E9C-8C63-103ED3850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3624" y="3412029"/>
            <a:ext cx="3064544" cy="1447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865501F6-6363-4060-89E5-DB680C9219BA}"/>
              </a:ext>
            </a:extLst>
          </p:cNvPr>
          <p:cNvSpPr txBox="1"/>
          <p:nvPr/>
        </p:nvSpPr>
        <p:spPr>
          <a:xfrm>
            <a:off x="336883" y="127539"/>
            <a:ext cx="4755182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본론</a:t>
            </a: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– 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CNN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detection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ko-KR" sz="2400" b="0" i="0" u="none" strike="noStrike" kern="1200" cap="none" spc="0" normalizeH="0" baseline="0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cam</a:t>
            </a:r>
            <a:r>
              <a:rPr kumimoji="0" lang="ko-KR" altLang="ko-KR" sz="24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구현내용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DD2FD-09E5-4C94-857F-8E7374290246}"/>
              </a:ext>
            </a:extLst>
          </p:cNvPr>
          <p:cNvSpPr txBox="1"/>
          <p:nvPr/>
        </p:nvSpPr>
        <p:spPr>
          <a:xfrm>
            <a:off x="1488566" y="5854035"/>
            <a:ext cx="4776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200" dirty="0"/>
              <a:t>구현내용 </a:t>
            </a:r>
            <a:r>
              <a:rPr lang="en-US" altLang="ko-KR" sz="3200" dirty="0"/>
              <a:t>demo</a:t>
            </a:r>
            <a:r>
              <a:rPr lang="ko-KR" altLang="en-US" sz="3200" dirty="0"/>
              <a:t>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E0AF7-33C6-4A86-9FA6-D51365CAB361}"/>
              </a:ext>
            </a:extLst>
          </p:cNvPr>
          <p:cNvSpPr txBox="1"/>
          <p:nvPr/>
        </p:nvSpPr>
        <p:spPr>
          <a:xfrm>
            <a:off x="5987823" y="6037137"/>
            <a:ext cx="47156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err="1"/>
              <a:t>깃허브</a:t>
            </a:r>
            <a:r>
              <a:rPr lang="ko-KR" altLang="en-US" sz="1400" dirty="0"/>
              <a:t> 주소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/>
              </a:rPr>
              <a:t>https://github.com/JEONEUNMIN/capstone_04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8910F-B53E-4C90-AB5B-8FF2D127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281" y="762221"/>
            <a:ext cx="6914824" cy="4779935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7EFFB7BB-BAB1-4107-9CCA-3E587831352C}"/>
              </a:ext>
            </a:extLst>
          </p:cNvPr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14/26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1C1E20-FBA8-48C9-B6FA-908DCFEE3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7" y="762223"/>
            <a:ext cx="3872134" cy="47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8595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15/26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03739"/>
            <a:ext cx="48790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CNN detection cam </a:t>
            </a:r>
            <a:r>
              <a:rPr lang="ko-KR" altLang="en-US" sz="2400"/>
              <a:t>최종 결론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5912" y="880912"/>
            <a:ext cx="3380913" cy="2743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1151" y="840213"/>
            <a:ext cx="3404133" cy="2784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471" y="6277220"/>
            <a:ext cx="111889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100" dirty="0">
                <a:hlinkClick r:id="rId4"/>
              </a:rPr>
              <a:t>https://github.com/JEONEUNMIN/capstone_04/blob/main/%EC%A4%91%EA%B0%84%EB%B3%B4%EA%B3%A0%20%EC%8B%9C%ED%98%84%EC%98%81%EC%83%81_4%EC%A1%B0.zip</a:t>
            </a:r>
            <a:endParaRPr lang="en-US" altLang="en-US" sz="1100" dirty="0"/>
          </a:p>
          <a:p>
            <a:pPr>
              <a:defRPr/>
            </a:pPr>
            <a:endParaRPr lang="en-US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68318" y="3705956"/>
            <a:ext cx="7461250" cy="245745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929610" y="1443885"/>
            <a:ext cx="386380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accuracy: 0.9724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최소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training loss: 0.1031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1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accuracy: 0.5000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최대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validation loss: 5.4889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6655" y="326698"/>
            <a:ext cx="2923784" cy="452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향후연구계획</a:t>
            </a:r>
          </a:p>
        </p:txBody>
      </p:sp>
      <p:sp>
        <p:nvSpPr>
          <p:cNvPr id="2067" name="TextBox 2066"/>
          <p:cNvSpPr txBox="1"/>
          <p:nvPr/>
        </p:nvSpPr>
        <p:spPr>
          <a:xfrm>
            <a:off x="1174214" y="1135547"/>
            <a:ext cx="3795820" cy="414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[ </a:t>
            </a:r>
            <a:r>
              <a: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인공지능 개발 이후 앱 개발 </a:t>
            </a:r>
            <a:r>
              <a:rPr kumimoji="0" lang="en-US" altLang="ko-KR" sz="21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] </a:t>
            </a:r>
            <a:endParaRPr kumimoji="0" lang="ko-KR" altLang="en-US" sz="2100" b="1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2068" name="그룹 1002"/>
          <p:cNvGrpSpPr/>
          <p:nvPr/>
        </p:nvGrpSpPr>
        <p:grpSpPr>
          <a:xfrm>
            <a:off x="5144067" y="1838982"/>
            <a:ext cx="1903865" cy="2564272"/>
            <a:chOff x="7887781" y="2607566"/>
            <a:chExt cx="2952798" cy="4477557"/>
          </a:xfrm>
        </p:grpSpPr>
        <p:pic>
          <p:nvPicPr>
            <p:cNvPr id="206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887781" y="2607566"/>
              <a:ext cx="2952798" cy="447755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0" name="그룹 1003"/>
          <p:cNvGrpSpPr/>
          <p:nvPr/>
        </p:nvGrpSpPr>
        <p:grpSpPr>
          <a:xfrm>
            <a:off x="3212929" y="1838984"/>
            <a:ext cx="1858999" cy="2564272"/>
            <a:chOff x="4449319" y="2607566"/>
            <a:chExt cx="2653142" cy="4421903"/>
          </a:xfrm>
        </p:grpSpPr>
        <p:pic>
          <p:nvPicPr>
            <p:cNvPr id="2071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49319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2" name="그룹 1004"/>
          <p:cNvGrpSpPr/>
          <p:nvPr/>
        </p:nvGrpSpPr>
        <p:grpSpPr>
          <a:xfrm>
            <a:off x="7120071" y="1838981"/>
            <a:ext cx="1858999" cy="2564271"/>
            <a:chOff x="11553270" y="2607566"/>
            <a:chExt cx="2653142" cy="4421903"/>
          </a:xfrm>
        </p:grpSpPr>
        <p:pic>
          <p:nvPicPr>
            <p:cNvPr id="2073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53270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4" name="그룹 1005"/>
          <p:cNvGrpSpPr/>
          <p:nvPr/>
        </p:nvGrpSpPr>
        <p:grpSpPr>
          <a:xfrm>
            <a:off x="1281790" y="1838981"/>
            <a:ext cx="1859000" cy="2564273"/>
            <a:chOff x="994884" y="2587862"/>
            <a:chExt cx="2653142" cy="4421903"/>
          </a:xfrm>
        </p:grpSpPr>
        <p:pic>
          <p:nvPicPr>
            <p:cNvPr id="2075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94884" y="2587862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2076" name="그룹 1006"/>
          <p:cNvGrpSpPr/>
          <p:nvPr/>
        </p:nvGrpSpPr>
        <p:grpSpPr>
          <a:xfrm>
            <a:off x="9051209" y="1838981"/>
            <a:ext cx="1858999" cy="2564270"/>
            <a:chOff x="14743651" y="2607566"/>
            <a:chExt cx="2653142" cy="4421903"/>
          </a:xfrm>
        </p:grpSpPr>
        <p:pic>
          <p:nvPicPr>
            <p:cNvPr id="2077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743651" y="2607566"/>
              <a:ext cx="2653142" cy="44219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2078" name="TextBox 2077"/>
          <p:cNvSpPr txBox="1"/>
          <p:nvPr/>
        </p:nvSpPr>
        <p:spPr>
          <a:xfrm>
            <a:off x="1146080" y="4848101"/>
            <a:ext cx="7647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카메라 모듈과 앱을 블루투스로 연동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 중 카메라를 통해 일정시간마다 주행 가능/불가능 인지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주행이 끝난 후 가능/불가능 비율에 따라 점수를 산정해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부여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▶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point에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 따라 식물이 성장하는 컨텐츠로 성취감, 동기부여 효과 </a:t>
            </a:r>
            <a:endParaRPr kumimoji="0" lang="en-US" altLang="ko-KR" b="1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맑은 고딕"/>
            </a:endParaRPr>
          </a:p>
        </p:txBody>
      </p:sp>
      <p:sp>
        <p:nvSpPr>
          <p:cNvPr id="2080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16/26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17/26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57530" y="6281378"/>
            <a:ext cx="4639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네이버 </a:t>
            </a:r>
            <a:r>
              <a:rPr lang="ko-KR" altLang="en-US" sz="800" dirty="0" err="1">
                <a:latin typeface="+mn-lt"/>
                <a:ea typeface="+mn-ea"/>
                <a:cs typeface="+mn-cs"/>
              </a:rPr>
              <a:t>클로바</a:t>
            </a:r>
            <a:r>
              <a:rPr lang="ko-KR" altLang="en-US" sz="8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https://www.robotstory.co.kr/bunker/?vid=5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삼성 리서치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https://mobile.twitter.com/samsungresearch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8935" y="6281378"/>
            <a:ext cx="5509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카카오 브레인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5"/>
              </a:rPr>
              <a:t>https://www.kakaocorp.com/page/detail/9607</a:t>
            </a:r>
            <a:endParaRPr lang="en-US" altLang="ko-KR" sz="800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업스테이지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6"/>
              </a:rPr>
              <a:t>https://www.mk.co.kr/news/business/view/2020/12/1311539/</a:t>
            </a:r>
            <a:endParaRPr lang="en-US" altLang="ko-KR" sz="80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15440" y="1077765"/>
            <a:ext cx="9011921" cy="496517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768194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국내</a:t>
            </a:r>
            <a:endParaRPr lang="ko-KR" altLang="en-US" b="1"/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5828"/>
              </p:ext>
            </p:extLst>
          </p:nvPr>
        </p:nvGraphicFramePr>
        <p:xfrm>
          <a:off x="2057400" y="1402003"/>
          <a:ext cx="8127999" cy="4316696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취업 분야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26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네이버</a:t>
                      </a:r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1" dirty="0" err="1">
                          <a:latin typeface="+mj-ea"/>
                          <a:ea typeface="+mj-ea"/>
                        </a:rPr>
                        <a:t>클로바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중장기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선행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연구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</a:t>
                      </a:r>
                    </a:p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en-US" sz="1600" b="0" i="0" u="none" strike="noStrike" kern="1200" cap="none" spc="0" normalizeH="0" baseline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조직인</a:t>
                      </a:r>
                      <a:r>
                        <a:rPr kumimoji="0" lang="en-US" altLang="en-US" sz="1600" b="0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맑은 고딕"/>
                        </a:rPr>
                        <a:t> AI Lab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삼성리서치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모든 연구개발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(R&amp;D)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영역의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 AI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카카오 브레인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딥러닝 </a:t>
                      </a: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Engineer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Unity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41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600" b="1" dirty="0">
                          <a:latin typeface="+mj-ea"/>
                          <a:ea typeface="+mj-ea"/>
                        </a:rPr>
                        <a:t>업스테이지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600" dirty="0">
                          <a:latin typeface="+mj-ea"/>
                          <a:ea typeface="+mj-ea"/>
                        </a:rPr>
                        <a:t>AI Research Engineer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52" name="Picture 4" descr="Samsung Research (@samsungresearch) / Twitte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1000">
                        <a14:foregroundMark x1="9500" y1="48500" x2="21500" y2="49000"/>
                        <a14:foregroundMark x1="21500" y1="49000" x2="82000" y2="45500"/>
                        <a14:foregroundMark x1="82000" y1="45500" x2="91000" y2="500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147934" y="2419824"/>
            <a:ext cx="2798136" cy="201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카카오브레인, 국내 최대 수준 딥러닝 전용 슈퍼컴퓨팅 인프라 도입 | 카카오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78" b="80635" l="24034" r="76389">
                        <a14:foregroundMark x1="24094" y1="46190" x2="24094" y2="55635"/>
                        <a14:foregroundMark x1="27295" y1="49286" x2="27295" y2="49286"/>
                        <a14:foregroundMark x1="27295" y1="55317" x2="27295" y2="55317"/>
                        <a14:foregroundMark x1="32790" y1="51508" x2="32790" y2="51508"/>
                        <a14:foregroundMark x1="29469" y1="53413" x2="29469" y2="53413"/>
                        <a14:foregroundMark x1="32790" y1="54683" x2="32790" y2="54683"/>
                        <a14:foregroundMark x1="26570" y1="53413" x2="26570" y2="53413"/>
                        <a14:foregroundMark x1="32790" y1="54365" x2="32790" y2="54365"/>
                        <a14:foregroundMark x1="35447" y1="51825" x2="35447" y2="51825"/>
                        <a14:foregroundMark x1="38164" y1="50238" x2="38164" y2="50238"/>
                        <a14:foregroundMark x1="35447" y1="47381" x2="35447" y2="55635"/>
                        <a14:foregroundMark x1="38285" y1="55000" x2="36594" y2="52143"/>
                        <a14:foregroundMark x1="43901" y1="50238" x2="44022" y2="55317"/>
                        <a14:foregroundMark x1="40882" y1="53095" x2="41002" y2="56270"/>
                        <a14:foregroundMark x1="50483" y1="50873" x2="50483" y2="54365"/>
                        <a14:foregroundMark x1="46377" y1="52460" x2="46498" y2="54365"/>
                        <a14:foregroundMark x1="53804" y1="49921" x2="53804" y2="55952"/>
                        <a14:foregroundMark x1="55135" y1="55031" x2="54650" y2="56270"/>
                        <a14:foregroundMark x1="55012" y1="49286" x2="54287" y2="49603"/>
                        <a14:foregroundMark x1="59541" y1="49603" x2="60145" y2="54683"/>
                        <a14:foregroundMark x1="66161" y1="52143" x2="67391" y2="55000"/>
                        <a14:foregroundMark x1="64795" y1="48968" x2="65341" y2="50238"/>
                        <a14:foregroundMark x1="63587" y1="49603" x2="64553" y2="49603"/>
                        <a14:foregroundMark x1="69686" y1="50556" x2="69686" y2="55952"/>
                        <a14:foregroundMark x1="69324" y1="45873" x2="69807" y2="47063"/>
                        <a14:foregroundMark x1="72283" y1="50238" x2="72524" y2="55000"/>
                        <a14:foregroundMark x1="75302" y1="49921" x2="76389" y2="54683"/>
                        <a14:foregroundMark x1="74819" y1="49286" x2="73370" y2="49921"/>
                        <a14:foregroundMark x1="72283" y1="49603" x2="72645" y2="53095"/>
                        <a14:foregroundMark x1="72886" y1="51508" x2="72886" y2="51508"/>
                        <a14:foregroundMark x1="72524" y1="53095" x2="72524" y2="53095"/>
                        <a14:foregroundMark x1="69807" y1="49921" x2="69444" y2="49921"/>
                        <a14:foregroundMark x1="65278" y1="51825" x2="63345" y2="52778"/>
                        <a14:foregroundMark x1="47588" y1="54471" x2="46256" y2="54683"/>
                        <a14:foregroundMark x1="50242" y1="54048" x2="49493" y2="54167"/>
                        <a14:foregroundMark x1="69807" y1="49603" x2="69444" y2="49603"/>
                        <a14:foregroundMark x1="70048" y1="51190" x2="68961" y2="49603"/>
                        <a14:foregroundMark x1="69686" y1="50238" x2="70411" y2="49603"/>
                        <a14:backgroundMark x1="30676" y1="41429" x2="30676" y2="41429"/>
                        <a14:backgroundMark x1="25302" y1="54683" x2="25604" y2="58095"/>
                        <a14:backgroundMark x1="27923" y1="53413" x2="28019" y2="54683"/>
                        <a14:backgroundMark x1="27778" y1="51508" x2="27923" y2="53413"/>
                        <a14:backgroundMark x1="42207" y1="54133" x2="45199" y2="54200"/>
                        <a14:backgroundMark x1="37990" y1="54038" x2="39633" y2="54075"/>
                        <a14:backgroundMark x1="36731" y1="54010" x2="37260" y2="54022"/>
                        <a14:backgroundMark x1="25378" y1="53756" x2="34163" y2="53953"/>
                        <a14:backgroundMark x1="74706" y1="49102" x2="78200" y2="48492"/>
                        <a14:backgroundMark x1="70317" y1="49867" x2="71001" y2="49748"/>
                        <a14:backgroundMark x1="66912" y1="50462" x2="69489" y2="50012"/>
                        <a14:backgroundMark x1="61064" y1="51483" x2="62388" y2="51252"/>
                        <a14:backgroundMark x1="51767" y1="53107" x2="52521" y2="52975"/>
                        <a14:backgroundMark x1="45471" y1="54206" x2="45961" y2="54120"/>
                        <a14:backgroundMark x1="63772" y1="49222" x2="62500" y2="49286"/>
                        <a14:backgroundMark x1="68979" y1="48959" x2="66322" y2="49093"/>
                        <a14:backgroundMark x1="72670" y1="48772" x2="69332" y2="48941"/>
                        <a14:backgroundMark x1="78200" y1="48492" x2="74450" y2="48682"/>
                        <a14:backgroundMark x1="61051" y1="51368" x2="64392" y2="51457"/>
                        <a14:backgroundMark x1="51767" y1="51121" x2="52521" y2="51141"/>
                        <a14:backgroundMark x1="42452" y1="50873" x2="49199" y2="51053"/>
                        <a14:backgroundMark x1="42737" y1="55269" x2="42331" y2="55317"/>
                        <a14:backgroundMark x1="46339" y1="54842" x2="45298" y2="54965"/>
                        <a14:backgroundMark x1="52521" y1="54109" x2="51767" y2="54198"/>
                        <a14:backgroundMark x1="58690" y1="53377" x2="58397" y2="53412"/>
                        <a14:backgroundMark x1="63373" y1="52822" x2="61253" y2="53073"/>
                        <a14:backgroundMark x1="68402" y1="52226" x2="67706" y2="52308"/>
                        <a14:backgroundMark x1="74457" y1="51508" x2="70970" y2="51921"/>
                        <a14:backgroundMark x1="36731" y1="51016" x2="39616" y2="53633"/>
                        <a14:backgroundMark x1="28261" y1="43333" x2="34163" y2="48687"/>
                        <a14:backgroundMark x1="33688" y1="54683" x2="34964" y2="69127"/>
                        <a14:backgroundMark x1="33408" y1="51508" x2="33688" y2="54683"/>
                        <a14:backgroundMark x1="32911" y1="45873" x2="33408" y2="51508"/>
                        <a14:backgroundMark x1="40943" y1="56274" x2="41002" y2="64762"/>
                        <a14:backgroundMark x1="40882" y1="47381" x2="40921" y2="53092"/>
                        <a14:backgroundMark x1="36641" y1="51825" x2="36111" y2="64444"/>
                        <a14:backgroundMark x1="36957" y1="44286" x2="36641" y2="51825"/>
                        <a14:backgroundMark x1="35521" y1="55635" x2="36353" y2="71667"/>
                        <a14:backgroundMark x1="34964" y1="44921" x2="35092" y2="47381"/>
                        <a14:backgroundMark x1="54071" y1="55952" x2="53080" y2="65397"/>
                        <a14:backgroundMark x1="55495" y1="42381" x2="54806" y2="48948"/>
                        <a14:backgroundMark x1="65278" y1="55000" x2="65278" y2="55000"/>
                        <a14:backgroundMark x1="65761" y1="51190" x2="65761" y2="51190"/>
                        <a14:backgroundMark x1="65519" y1="50556" x2="65519" y2="50556"/>
                        <a14:backgroundMark x1="55737" y1="54048" x2="55737" y2="54048"/>
                        <a14:backgroundMark x1="55374" y1="52143" x2="55495" y2="53413"/>
                        <a14:backgroundMark x1="55978" y1="53730" x2="55495" y2="53730"/>
                        <a14:backgroundMark x1="55857" y1="51190" x2="56280" y2="53730"/>
                        <a14:backgroundMark x1="55254" y1="53413" x2="55374" y2="55000"/>
                        <a14:backgroundMark x1="65519" y1="50238" x2="65519" y2="52143"/>
                        <a14:backgroundMark x1="47947" y1="53730" x2="48913" y2="53730"/>
                        <a14:backgroundMark x1="49155" y1="53730" x2="48068" y2="54683"/>
                      </a14:backgroundRemoval>
                    </a14:imgEffect>
                  </a14:imgLayer>
                </a14:imgProps>
              </a:ext>
            </a:extLst>
          </a:blip>
          <a:srcRect l="19000" t="9980" r="19000" b="11460"/>
          <a:stretch>
            <a:fillRect/>
          </a:stretch>
        </p:blipFill>
        <p:spPr>
          <a:xfrm>
            <a:off x="2251002" y="3645503"/>
            <a:ext cx="2491118" cy="119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업스테이지 &quot;AI 기술 온라인 무료 상담&quot; - 매일경제"/>
          <p:cNvPicPr>
            <a:picLocks noChangeAspect="1" noChangeArrowheads="1"/>
          </p:cNvPicPr>
          <p:nvPr/>
        </p:nvPicPr>
        <p:blipFill rotWithShape="1">
          <a:blip r:embed="rId11"/>
          <a:srcRect l="12770" t="-2890" r="10520"/>
          <a:stretch>
            <a:fillRect/>
          </a:stretch>
        </p:blipFill>
        <p:spPr>
          <a:xfrm>
            <a:off x="2626040" y="4808687"/>
            <a:ext cx="1741042" cy="87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77" b="89813" l="5809" r="96176">
                        <a14:foregroundMark x1="5809" y1="66044" x2="8676" y2="73514"/>
                        <a14:foregroundMark x1="25294" y1="57555" x2="25809" y2="62988"/>
                        <a14:foregroundMark x1="55588" y1="67233" x2="56765" y2="73514"/>
                        <a14:foregroundMark x1="74485" y1="62988" x2="76176" y2="62988"/>
                        <a14:foregroundMark x1="87647" y1="46859" x2="87647" y2="46859"/>
                        <a14:foregroundMark x1="96176" y1="40407" x2="96176" y2="40407"/>
                        <a14:foregroundMark x1="43015" y1="49066" x2="45882" y2="533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73199" y="1902591"/>
            <a:ext cx="1693883" cy="9063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18/26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35359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관련기업 취업분야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02923" y="5995485"/>
            <a:ext cx="5509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구글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2"/>
              </a:rPr>
              <a:t>https://ko.wikipedia.org/wiki/%EA%B5%AC%EA%B8%80_%EB%A1%9C%EA%B3%A0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아마존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3"/>
              </a:rPr>
              <a:t>https://rogorogo.tistory.com/434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r>
              <a:rPr lang="ko-KR" altLang="en-US" sz="800" dirty="0">
                <a:latin typeface="+mn-lt"/>
                <a:ea typeface="+mn-ea"/>
                <a:cs typeface="+mn-cs"/>
              </a:rPr>
              <a:t>마이크로소프트 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: </a:t>
            </a:r>
            <a:r>
              <a:rPr lang="en-US" altLang="ko-KR" sz="800" dirty="0">
                <a:latin typeface="+mn-lt"/>
                <a:ea typeface="+mn-ea"/>
                <a:cs typeface="+mn-cs"/>
                <a:hlinkClick r:id="rId4"/>
              </a:rPr>
              <a:t>https://www.rocketpunch.com/companies/microsoft</a:t>
            </a:r>
            <a:r>
              <a:rPr lang="en-US" altLang="ko-KR" sz="8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615440" y="1301675"/>
            <a:ext cx="9011921" cy="4410636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3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8459" y="944176"/>
            <a:ext cx="1173962" cy="707886"/>
          </a:xfrm>
          <a:prstGeom prst="ellipse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국외</a:t>
            </a:r>
          </a:p>
        </p:txBody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07394"/>
              </p:ext>
            </p:extLst>
          </p:nvPr>
        </p:nvGraphicFramePr>
        <p:xfrm>
          <a:off x="2104874" y="1704752"/>
          <a:ext cx="8127999" cy="3722442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33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마크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기업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취업 분야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8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구글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b="0" i="0" u="none" strike="noStrike" kern="1200" cap="none" spc="0" normalizeH="0" baseline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웹/마케팅 데이터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아마존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Digital </a:t>
                      </a:r>
                      <a:r>
                        <a:rPr lang="ko-KR" altLang="en-US" dirty="0" err="1"/>
                        <a:t>Innovation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>
                        <a:defRPr/>
                      </a:pPr>
                      <a:r>
                        <a:rPr lang="ko-KR" altLang="en-US" dirty="0" err="1"/>
                        <a:t>Lead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Korea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1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b="1" dirty="0"/>
                        <a:t>마이크로소프트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엔지니어링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설계 </a:t>
                      </a:r>
                      <a:r>
                        <a:rPr lang="en-US" altLang="ko-KR" dirty="0"/>
                        <a:t>: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Solutions Architect 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dirty="0"/>
                        <a:t>- Data &amp;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71" name="Picture 10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20701" y="2736585"/>
            <a:ext cx="1309237" cy="466355"/>
          </a:xfrm>
          <a:prstGeom prst="rect">
            <a:avLst/>
          </a:prstGeom>
          <a:noFill/>
          <a:ln/>
        </p:spPr>
      </p:pic>
      <p:pic>
        <p:nvPicPr>
          <p:cNvPr id="2072" name="Picture 12" descr="아마존 로고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606276" y="3645401"/>
            <a:ext cx="1737862" cy="669665"/>
          </a:xfrm>
          <a:prstGeom prst="rect">
            <a:avLst/>
          </a:prstGeom>
          <a:noFill/>
          <a:ln/>
        </p:spPr>
      </p:pic>
      <p:pic>
        <p:nvPicPr>
          <p:cNvPr id="2074" name="Picture 16" descr="마이크로소프트 기업, 채용, 투자, 뉴스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333" y1="34000" x2="33333" y2="34000"/>
                        <a14:foregroundMark x1="65432" y1="31500" x2="65432" y2="31500"/>
                        <a14:foregroundMark x1="58951" y1="72500" x2="58951" y2="72500"/>
                        <a14:foregroundMark x1="74383" y1="31500" x2="74383" y2="31500"/>
                        <a14:foregroundMark x1="74383" y1="52750" x2="74383" y2="52750"/>
                        <a14:foregroundMark x1="68827" y1="16000" x2="69136" y2="28750"/>
                        <a14:foregroundMark x1="69136" y1="28750" x2="75617" y2="26000"/>
                        <a14:foregroundMark x1="74691" y1="18000" x2="63580" y2="22750"/>
                        <a14:foregroundMark x1="63580" y1="22750" x2="74074" y2="29750"/>
                        <a14:foregroundMark x1="30864" y1="22500" x2="39198" y2="29750"/>
                        <a14:foregroundMark x1="67593" y1="49000" x2="76543" y2="57000"/>
                        <a14:foregroundMark x1="58333" y1="21000" x2="70062" y2="38250"/>
                        <a14:foregroundMark x1="78704" y1="17500" x2="82407" y2="33750"/>
                        <a14:foregroundMark x1="14815" y1="80500" x2="14815" y2="85750"/>
                        <a14:foregroundMark x1="31173" y1="84500" x2="31481" y2="89500"/>
                        <a14:foregroundMark x1="31481" y1="80500" x2="31481" y2="80500"/>
                        <a14:foregroundMark x1="35185" y1="85250" x2="35494" y2="87500"/>
                        <a14:foregroundMark x1="43210" y1="85000" x2="44136" y2="86500"/>
                        <a14:foregroundMark x1="48148" y1="85000" x2="50000" y2="88250"/>
                        <a14:foregroundMark x1="46296" y1="83750" x2="46296" y2="83750"/>
                        <a14:foregroundMark x1="60185" y1="85250" x2="62037" y2="87250"/>
                        <a14:foregroundMark x1="67593" y1="85250" x2="67284" y2="89000"/>
                        <a14:foregroundMark x1="77469" y1="84000" x2="77469" y2="87750"/>
                        <a14:foregroundMark x1="26852" y1="22000" x2="29321" y2="32750"/>
                        <a14:backgroundMark x1="95370" y1="41500" x2="95988" y2="62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20701" y="4419552"/>
            <a:ext cx="1309237" cy="1060332"/>
          </a:xfrm>
          <a:prstGeom prst="rect">
            <a:avLst/>
          </a:prstGeom>
          <a:noFill/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19/26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375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+mj-ea"/>
                <a:ea typeface="+mj-ea"/>
              </a:rPr>
              <a:t>결론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주간보고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5884" y="1125598"/>
            <a:ext cx="6667210" cy="5293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4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18</a:t>
            </a:r>
            <a:r>
              <a:rPr lang="ko-KR" altLang="en-US" sz="2000" b="1" dirty="0"/>
              <a:t>일 월요일</a:t>
            </a:r>
          </a:p>
          <a:p>
            <a:pPr lvl="0">
              <a:defRPr/>
            </a:pPr>
            <a:endParaRPr lang="en-US" altLang="ko-KR" sz="800" b="1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피드백 내용에 대한 회의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dirty="0"/>
              <a:t>1)  </a:t>
            </a:r>
            <a:r>
              <a:rPr lang="ko-KR" altLang="en-US" dirty="0"/>
              <a:t>낮은 정확도 및 과적합으로 인해 장소 구분이 잘 안되는 문제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/>
              <a:t>  이진분류기에서 </a:t>
            </a:r>
            <a:r>
              <a:rPr lang="en-US" altLang="ko-KR" dirty="0"/>
              <a:t>4</a:t>
            </a:r>
            <a:r>
              <a:rPr lang="ko-KR" altLang="en-US" dirty="0"/>
              <a:t>개 다중분류기로 변경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  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CONV2D-&gt;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>
                <a:latin typeface="+mn-lt"/>
                <a:ea typeface="+mn-ea"/>
                <a:cs typeface="+mn-cs"/>
              </a:rPr>
              <a:t>층을 </a:t>
            </a:r>
            <a:r>
              <a:rPr lang="en-US" altLang="ko-KR" dirty="0">
                <a:latin typeface="+mn-lt"/>
                <a:ea typeface="+mn-ea"/>
                <a:cs typeface="+mn-cs"/>
              </a:rPr>
              <a:t>5SET</a:t>
            </a:r>
            <a:r>
              <a:rPr lang="ko-KR" altLang="en-US" dirty="0">
                <a:latin typeface="+mn-lt"/>
                <a:ea typeface="+mn-ea"/>
                <a:cs typeface="+mn-cs"/>
              </a:rPr>
              <a:t>에서 </a:t>
            </a:r>
            <a:r>
              <a:rPr lang="en-US" altLang="ko-KR" dirty="0">
                <a:latin typeface="+mn-lt"/>
                <a:ea typeface="+mn-ea"/>
                <a:cs typeface="+mn-cs"/>
              </a:rPr>
              <a:t>3SET</a:t>
            </a:r>
            <a:r>
              <a:rPr lang="ko-KR" altLang="en-US" dirty="0">
                <a:latin typeface="+mn-lt"/>
                <a:ea typeface="+mn-ea"/>
                <a:cs typeface="+mn-cs"/>
              </a:rPr>
              <a:t>로 수정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 은닉층을 </a:t>
            </a:r>
            <a:r>
              <a:rPr lang="en-US" altLang="ko-KR" dirty="0">
                <a:latin typeface="+mn-lt"/>
                <a:ea typeface="+mn-ea"/>
                <a:cs typeface="+mn-cs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</a:rPr>
              <a:t>개에서 </a:t>
            </a:r>
            <a:r>
              <a:rPr lang="en-US" altLang="ko-KR" dirty="0">
                <a:latin typeface="+mn-lt"/>
                <a:ea typeface="+mn-ea"/>
                <a:cs typeface="+mn-cs"/>
              </a:rPr>
              <a:t>4</a:t>
            </a:r>
            <a:r>
              <a:rPr lang="ko-KR" altLang="en-US" dirty="0">
                <a:latin typeface="+mn-lt"/>
                <a:ea typeface="+mn-ea"/>
                <a:cs typeface="+mn-cs"/>
              </a:rPr>
              <a:t>개로 증가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z="2000" dirty="0"/>
              <a:t>   </a:t>
            </a:r>
            <a:r>
              <a:rPr lang="en-US" altLang="ko-KR" dirty="0"/>
              <a:t>2) </a:t>
            </a:r>
            <a:r>
              <a:rPr lang="ko-KR" altLang="en-US" dirty="0" err="1"/>
              <a:t>라즈베리파이</a:t>
            </a:r>
            <a:r>
              <a:rPr lang="ko-KR" altLang="en-US" dirty="0"/>
              <a:t> 운영체제 설치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/>
              <a:t>  </a:t>
            </a:r>
            <a:r>
              <a:rPr lang="ko-KR" altLang="en-US" dirty="0">
                <a:latin typeface="+mn-lt"/>
                <a:ea typeface="+mn-ea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라즈베리파이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/>
              <a:t>SD</a:t>
            </a:r>
            <a:r>
              <a:rPr lang="ko-KR" altLang="en-US" dirty="0">
                <a:latin typeface="+mn-lt"/>
                <a:ea typeface="+mn-ea"/>
                <a:cs typeface="+mn-cs"/>
              </a:rPr>
              <a:t>카드 포맷 후 </a:t>
            </a:r>
            <a:r>
              <a:rPr lang="en-US" altLang="ko-KR" dirty="0"/>
              <a:t>OS</a:t>
            </a:r>
            <a:r>
              <a:rPr lang="ko-KR" altLang="en-US" dirty="0">
                <a:latin typeface="+mn-lt"/>
                <a:ea typeface="+mn-ea"/>
                <a:cs typeface="+mn-cs"/>
              </a:rPr>
              <a:t>를 </a:t>
            </a:r>
            <a:r>
              <a:rPr lang="en-US" altLang="ko-KR" dirty="0"/>
              <a:t>SD</a:t>
            </a:r>
            <a:r>
              <a:rPr lang="ko-KR" altLang="en-US" dirty="0">
                <a:latin typeface="+mn-lt"/>
                <a:ea typeface="+mn-ea"/>
                <a:cs typeface="+mn-cs"/>
              </a:rPr>
              <a:t>카드에 설치 완료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주소를 찾아야 함</a:t>
            </a:r>
            <a:endParaRPr b="0" i="0" u="none" strike="noStrike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sz="800" dirty="0"/>
          </a:p>
          <a:p>
            <a:pPr lvl="0">
              <a:defRPr/>
            </a:pPr>
            <a:endParaRPr lang="en-US" altLang="ko-KR" sz="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9278" y="3190305"/>
            <a:ext cx="6057647" cy="1359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6893" y="948644"/>
            <a:ext cx="3125829" cy="24803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06893" y="3548116"/>
            <a:ext cx="3139011" cy="22192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99878" y="5902938"/>
            <a:ext cx="4471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 err="1"/>
              <a:t>라즈베리파이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os</a:t>
            </a:r>
            <a:r>
              <a:rPr lang="en-US" altLang="ko-KR" sz="1000" dirty="0"/>
              <a:t> </a:t>
            </a:r>
            <a:r>
              <a:rPr lang="ko-KR" altLang="en-US" sz="1000" dirty="0"/>
              <a:t>다운로드 </a:t>
            </a:r>
            <a:r>
              <a:rPr lang="en-US" altLang="ko-KR" sz="1000" dirty="0"/>
              <a:t>:</a:t>
            </a:r>
            <a:r>
              <a:rPr lang="en-US" altLang="ko-KR" sz="1000" dirty="0">
                <a:hlinkClick r:id="rId5"/>
              </a:rPr>
              <a:t>https://www.raspberrypi.com/software/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99878" y="6179313"/>
            <a:ext cx="7133981" cy="24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Sd</a:t>
            </a:r>
            <a:r>
              <a:rPr lang="ko-KR" altLang="en-US" sz="1000" dirty="0"/>
              <a:t>카드 </a:t>
            </a:r>
            <a:r>
              <a:rPr lang="ko-KR" altLang="en-US" sz="1000" dirty="0" err="1"/>
              <a:t>포멧</a:t>
            </a:r>
            <a:r>
              <a:rPr lang="ko-KR" altLang="en-US" sz="1000" dirty="0"/>
              <a:t> 주소 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6"/>
              </a:rPr>
              <a:t>https://www.sdcard.org/downloads/formatter/sd-memory-card-formatter-for-windows-download/</a:t>
            </a:r>
            <a:endParaRPr lang="ko-KR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2/26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0834" y="272921"/>
            <a:ext cx="5183806" cy="6649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[</a:t>
            </a:r>
            <a:r>
              <a:rPr lang="ko-KR" altLang="en-US" sz="3200" b="1" dirty="0"/>
              <a:t>목차</a:t>
            </a:r>
            <a:r>
              <a:rPr lang="en-US" altLang="ko-KR" sz="3200" b="1" dirty="0"/>
              <a:t>]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>
                <a:latin typeface="+mj-ea"/>
                <a:ea typeface="+mj-ea"/>
              </a:rPr>
              <a:t>0. </a:t>
            </a:r>
            <a:r>
              <a:rPr lang="en-US" altLang="ko-KR" sz="2000" dirty="0">
                <a:latin typeface="+mj-ea"/>
                <a:ea typeface="+mj-ea"/>
              </a:rPr>
              <a:t>CNN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detection cam </a:t>
            </a:r>
            <a:r>
              <a:rPr lang="ko-KR" altLang="en-US" sz="2000" dirty="0">
                <a:latin typeface="+mj-ea"/>
                <a:ea typeface="+mj-ea"/>
              </a:rPr>
              <a:t>진행상황</a:t>
            </a:r>
            <a:endParaRPr lang="en-US" altLang="ko-KR" sz="2000" dirty="0"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800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서론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조원소개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개발동기 및 목적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국내 연구 현황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문제점</a:t>
            </a:r>
            <a:r>
              <a:rPr lang="en-US" altLang="ko-KR" sz="2000" dirty="0"/>
              <a:t>,</a:t>
            </a:r>
            <a:r>
              <a:rPr lang="ko-KR" altLang="en-US" sz="2000" dirty="0"/>
              <a:t> 해결방안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본론 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구현환경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전체 시스템 구성도</a:t>
            </a:r>
          </a:p>
          <a:p>
            <a:pPr marL="800100" lvl="1" indent="-342900">
              <a:buAutoNum type="arabicPeriod"/>
              <a:defRPr/>
            </a:pPr>
            <a:r>
              <a:rPr lang="en-US" altLang="ko-KR" sz="2000" dirty="0"/>
              <a:t>CNN detection cam </a:t>
            </a:r>
            <a:r>
              <a:rPr lang="ko-KR" altLang="en-US" sz="2000" dirty="0"/>
              <a:t>구현내용</a:t>
            </a:r>
          </a:p>
          <a:p>
            <a:pPr marL="342900" indent="-342900">
              <a:buAutoNum type="arabicPeriod"/>
              <a:defRPr/>
            </a:pPr>
            <a:r>
              <a:rPr lang="ko-KR" altLang="en-US" sz="2000" dirty="0"/>
              <a:t>결론 및 향후 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결론 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향후연구계획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관련 기업 취업분야</a:t>
            </a:r>
          </a:p>
          <a:p>
            <a:pPr marL="800100" lvl="1" indent="-342900">
              <a:buAutoNum type="arabicPeriod"/>
              <a:defRPr/>
            </a:pPr>
            <a:r>
              <a:rPr lang="ko-KR" altLang="en-US" sz="2000" dirty="0"/>
              <a:t>참고서적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관련 사이트</a:t>
            </a:r>
            <a:r>
              <a:rPr lang="en-US" altLang="ko-KR" sz="2000" dirty="0"/>
              <a:t>,</a:t>
            </a:r>
            <a:r>
              <a:rPr lang="ko-KR" altLang="en-US" sz="2000" dirty="0"/>
              <a:t> 책</a:t>
            </a:r>
          </a:p>
          <a:p>
            <a:pPr marL="914400" lvl="2" indent="0">
              <a:buNone/>
              <a:defRPr/>
            </a:pPr>
            <a:r>
              <a:rPr lang="en-US" altLang="ko-KR" sz="2000" dirty="0"/>
              <a:t>-</a:t>
            </a:r>
            <a:r>
              <a:rPr lang="ko-KR" altLang="en-US" sz="2000" dirty="0"/>
              <a:t>책 대여 목록</a:t>
            </a:r>
          </a:p>
          <a:p>
            <a:pPr marL="457200" lvl="1" indent="0">
              <a:buNone/>
              <a:defRPr/>
            </a:pPr>
            <a:r>
              <a:rPr lang="ko-KR" altLang="en-US" sz="2000" dirty="0"/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20/26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4935" y="1289953"/>
            <a:ext cx="899634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4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일 수요일</a:t>
            </a:r>
          </a:p>
          <a:p>
            <a:pPr lvl="0">
              <a:defRPr/>
            </a:pPr>
            <a:endParaRPr lang="en-US" altLang="ko-KR" sz="800" b="1" dirty="0"/>
          </a:p>
          <a:p>
            <a:pPr lvl="0">
              <a:defRPr/>
            </a:pPr>
            <a:r>
              <a:rPr lang="en-US" altLang="ko-KR" sz="2000" dirty="0"/>
              <a:t>1. </a:t>
            </a:r>
            <a:r>
              <a:rPr lang="ko-KR" altLang="en-US" sz="2000" dirty="0"/>
              <a:t>인공지능 모델 정확도 수정 및 </a:t>
            </a:r>
            <a:r>
              <a:rPr lang="ko-KR" altLang="en-US" sz="2000" dirty="0" err="1"/>
              <a:t>과적합</a:t>
            </a:r>
            <a:r>
              <a:rPr lang="ko-KR" altLang="en-US" sz="2000" dirty="0"/>
              <a:t> 해결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/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 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은닉층</a:t>
            </a:r>
            <a:r>
              <a:rPr lang="ko-KR" altLang="en-US" dirty="0">
                <a:latin typeface="+mn-lt"/>
                <a:ea typeface="+mn-ea"/>
                <a:cs typeface="+mn-cs"/>
              </a:rPr>
              <a:t> 출력 개수 수정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ko-KR" sz="2000" dirty="0"/>
              <a:t>2. </a:t>
            </a:r>
            <a:r>
              <a:rPr lang="ko-KR" altLang="ko-KR" sz="2000" dirty="0" err="1"/>
              <a:t>라즈베리파이</a:t>
            </a:r>
            <a:r>
              <a:rPr lang="ko-KR" altLang="ko-KR" sz="2000" dirty="0"/>
              <a:t> </a:t>
            </a:r>
            <a:r>
              <a:rPr lang="en-US" altLang="ko-KR" sz="2000" dirty="0"/>
              <a:t>OS </a:t>
            </a:r>
            <a:r>
              <a:rPr lang="ko-KR" altLang="ko-KR" sz="2000" dirty="0"/>
              <a:t>설정 및 원격사용 위해 환경 설정하기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2000" dirty="0"/>
              <a:t> </a:t>
            </a:r>
            <a:r>
              <a:rPr lang="ko-KR" altLang="ko-KR" sz="2000" dirty="0"/>
              <a:t> </a:t>
            </a:r>
            <a:r>
              <a:rPr lang="ko-KR" altLang="en-US" dirty="0"/>
              <a:t>원격으로 설정하려 했지만</a:t>
            </a:r>
            <a:r>
              <a:rPr lang="en-US" dirty="0"/>
              <a:t>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모니터 없이는 불가능해서 </a:t>
            </a:r>
            <a:r>
              <a:rPr lang="en-US" altLang="ko-KR" dirty="0"/>
              <a:t>HDMI </a:t>
            </a:r>
            <a:r>
              <a:rPr lang="ko-KR" altLang="en-US" dirty="0"/>
              <a:t>선을 동아리에서 대여하기로 함 </a:t>
            </a:r>
            <a:r>
              <a:rPr lang="en-US" altLang="ko-KR" dirty="0"/>
              <a:t>– </a:t>
            </a:r>
            <a:r>
              <a:rPr lang="ko-KR" altLang="en-US" dirty="0"/>
              <a:t>대여 완료</a:t>
            </a:r>
            <a:endParaRPr lang="ko-KR" altLang="en-US" sz="2000" b="0" i="0" u="none" strike="noStrike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9566" y="2494687"/>
            <a:ext cx="6492547" cy="1570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D74D9-824B-49F7-90FD-F4FD6255A763}"/>
              </a:ext>
            </a:extLst>
          </p:cNvPr>
          <p:cNvSpPr txBox="1"/>
          <p:nvPr/>
        </p:nvSpPr>
        <p:spPr>
          <a:xfrm>
            <a:off x="336884" y="222789"/>
            <a:ext cx="2375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+mj-ea"/>
                <a:ea typeface="+mj-ea"/>
              </a:rPr>
              <a:t>결론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주간보고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21/26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869" y="1994557"/>
            <a:ext cx="6413231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4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23</a:t>
            </a:r>
            <a:r>
              <a:rPr lang="ko-KR" altLang="en-US" sz="2000" b="1" dirty="0"/>
              <a:t>일 토요일</a:t>
            </a:r>
          </a:p>
          <a:p>
            <a:pPr lvl="0">
              <a:defRPr/>
            </a:pPr>
            <a:endParaRPr lang="ko-KR" altLang="en-US" sz="800" b="1" dirty="0"/>
          </a:p>
          <a:p>
            <a:pPr lvl="0">
              <a:defRPr/>
            </a:pPr>
            <a:r>
              <a:rPr lang="en-US" altLang="ko-KR" sz="2000" dirty="0">
                <a:latin typeface="+mn-lt"/>
                <a:ea typeface="+mn-ea"/>
                <a:cs typeface="+mn-cs"/>
              </a:rPr>
              <a:t>1. 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인공지능 모델 정확도 수정 및 </a:t>
            </a:r>
            <a:r>
              <a:rPr lang="ko-KR" altLang="en-US" sz="2000" dirty="0" err="1">
                <a:latin typeface="+mn-lt"/>
                <a:ea typeface="+mn-ea"/>
                <a:cs typeface="+mn-cs"/>
              </a:rPr>
              <a:t>과적합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 해결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/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데이터셋 이미지를 </a:t>
            </a:r>
            <a:r>
              <a:rPr lang="en-US" altLang="ko-KR" dirty="0">
                <a:latin typeface="+mn-lt"/>
                <a:ea typeface="+mn-ea"/>
                <a:cs typeface="+mn-cs"/>
              </a:rPr>
              <a:t>train </a:t>
            </a:r>
            <a:r>
              <a:rPr lang="ko-KR" altLang="en-US" dirty="0">
                <a:latin typeface="+mn-lt"/>
                <a:ea typeface="+mn-ea"/>
                <a:cs typeface="+mn-cs"/>
              </a:rPr>
              <a:t>데이터 </a:t>
            </a:r>
            <a:r>
              <a:rPr lang="en-US" altLang="ko-KR" dirty="0">
                <a:latin typeface="+mn-lt"/>
                <a:ea typeface="+mn-ea"/>
                <a:cs typeface="+mn-cs"/>
              </a:rPr>
              <a:t>350-&gt;490,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endParaRPr lang="en-US" altLang="ko-KR" dirty="0">
              <a:latin typeface="+mn-lt"/>
              <a:ea typeface="+mn-ea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dirty="0"/>
              <a:t>                                            </a:t>
            </a:r>
            <a:r>
              <a:rPr lang="en-US" altLang="ko-KR" dirty="0">
                <a:latin typeface="+mn-lt"/>
                <a:ea typeface="+mn-ea"/>
                <a:cs typeface="+mn-cs"/>
              </a:rPr>
              <a:t>validation </a:t>
            </a:r>
            <a:r>
              <a:rPr lang="ko-KR" altLang="en-US" dirty="0">
                <a:latin typeface="+mn-lt"/>
                <a:ea typeface="+mn-ea"/>
                <a:cs typeface="+mn-cs"/>
              </a:rPr>
              <a:t>데이터 </a:t>
            </a:r>
            <a:r>
              <a:rPr lang="en-US" altLang="ko-KR" dirty="0">
                <a:latin typeface="+mn-lt"/>
                <a:ea typeface="+mn-ea"/>
                <a:cs typeface="+mn-cs"/>
              </a:rPr>
              <a:t>150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-&gt;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210</a:t>
            </a:r>
            <a:r>
              <a:rPr lang="ko-KR" altLang="en-US" dirty="0">
                <a:latin typeface="+mn-lt"/>
                <a:ea typeface="+mn-ea"/>
                <a:cs typeface="+mn-cs"/>
              </a:rPr>
              <a:t>으로 변경</a:t>
            </a:r>
          </a:p>
          <a:p>
            <a:pPr lvl="0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2000" dirty="0">
                <a:latin typeface="+mn-lt"/>
                <a:ea typeface="+mn-ea"/>
                <a:cs typeface="+mn-cs"/>
              </a:rPr>
              <a:t>2.</a:t>
            </a:r>
            <a:r>
              <a:rPr lang="ko-KR" altLang="en-US" sz="2000" dirty="0">
                <a:latin typeface="+mn-lt"/>
                <a:ea typeface="+mn-ea"/>
                <a:cs typeface="+mn-cs"/>
              </a:rPr>
              <a:t> 보고서 작성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2000" dirty="0"/>
              <a:t> </a:t>
            </a:r>
            <a:r>
              <a:rPr lang="ko-KR" altLang="en-US" dirty="0"/>
              <a:t>중간 보고서 작성 및 </a:t>
            </a:r>
            <a:r>
              <a:rPr lang="ko-KR" altLang="en-US" dirty="0" err="1"/>
              <a:t>피피티</a:t>
            </a:r>
            <a:r>
              <a:rPr lang="ko-KR" altLang="en-US" dirty="0"/>
              <a:t> 작성</a:t>
            </a:r>
          </a:p>
          <a:p>
            <a:pPr lvl="0">
              <a:defRPr/>
            </a:pPr>
            <a:r>
              <a:rPr lang="ko-KR" altLang="en-US" sz="2000" dirty="0">
                <a:latin typeface="+mn-lt"/>
                <a:ea typeface="+mn-ea"/>
                <a:cs typeface="+mn-cs"/>
              </a:rPr>
              <a:t> </a:t>
            </a:r>
          </a:p>
          <a:p>
            <a:pPr lvl="0">
              <a:defRPr/>
            </a:pPr>
            <a:endParaRPr lang="ko-KR" altLang="en-US" sz="2000" b="1" dirty="0"/>
          </a:p>
          <a:p>
            <a:pPr lvl="0">
              <a:defRPr/>
            </a:pPr>
            <a:endParaRPr lang="en-US" altLang="ko-KR" sz="800" b="1" dirty="0"/>
          </a:p>
          <a:p>
            <a:pPr marL="3657600" lvl="8" indent="0">
              <a:buNone/>
              <a:defRPr/>
            </a:pPr>
            <a:endParaRPr lang="en-US" altLang="ko-KR" sz="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05EE5-DF68-4747-A2DE-4A3F80971E3D}"/>
              </a:ext>
            </a:extLst>
          </p:cNvPr>
          <p:cNvSpPr txBox="1"/>
          <p:nvPr/>
        </p:nvSpPr>
        <p:spPr>
          <a:xfrm>
            <a:off x="336884" y="222789"/>
            <a:ext cx="23759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latin typeface="+mj-ea"/>
                <a:ea typeface="+mj-ea"/>
              </a:rPr>
              <a:t>결론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주간보고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22/26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3642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주간보고</a:t>
            </a:r>
            <a:endParaRPr lang="en-US" altLang="ko-KR" sz="2400"/>
          </a:p>
        </p:txBody>
      </p:sp>
      <p:sp>
        <p:nvSpPr>
          <p:cNvPr id="2" name="TextBox 1"/>
          <p:cNvSpPr txBox="1"/>
          <p:nvPr/>
        </p:nvSpPr>
        <p:spPr>
          <a:xfrm>
            <a:off x="1154681" y="1753085"/>
            <a:ext cx="9724137" cy="27699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/>
              <a:t>4</a:t>
            </a:r>
            <a:r>
              <a:rPr lang="ko-KR" altLang="en-US" sz="2000" b="1" dirty="0"/>
              <a:t>월 </a:t>
            </a:r>
            <a:r>
              <a:rPr lang="en-US" altLang="ko-KR" sz="2000" b="1" dirty="0"/>
              <a:t>24</a:t>
            </a:r>
            <a:r>
              <a:rPr lang="ko-KR" altLang="en-US" sz="2000" b="1" dirty="0"/>
              <a:t>일 일요일</a:t>
            </a:r>
          </a:p>
          <a:p>
            <a:pPr lvl="0">
              <a:defRPr/>
            </a:pPr>
            <a:endParaRPr lang="ko-KR" altLang="en-US" sz="2000" b="1" dirty="0"/>
          </a:p>
          <a:p>
            <a:pPr lvl="0">
              <a:defRPr/>
            </a:pPr>
            <a:r>
              <a:rPr lang="en-US" altLang="ko-KR" sz="2000" dirty="0"/>
              <a:t>1.</a:t>
            </a:r>
            <a:r>
              <a:rPr lang="ko-KR" altLang="en-US" sz="2000" dirty="0"/>
              <a:t> 인공지능 모델 정확도 수정 및 </a:t>
            </a:r>
            <a:r>
              <a:rPr lang="ko-KR" altLang="en-US" sz="2000" dirty="0" err="1"/>
              <a:t>과적합</a:t>
            </a:r>
            <a:r>
              <a:rPr lang="ko-KR" altLang="en-US" sz="2000" dirty="0"/>
              <a:t> 해결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/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 첫번째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합성곱</a:t>
            </a:r>
            <a:r>
              <a:rPr lang="ko-KR" altLang="en-US" dirty="0">
                <a:latin typeface="+mn-lt"/>
                <a:ea typeface="+mn-ea"/>
                <a:cs typeface="+mn-cs"/>
              </a:rPr>
              <a:t> 레이어 </a:t>
            </a:r>
            <a:r>
              <a:rPr lang="ko-KR" altLang="en-US" dirty="0" err="1">
                <a:latin typeface="+mn-lt"/>
                <a:ea typeface="+mn-ea"/>
                <a:cs typeface="+mn-cs"/>
              </a:rPr>
              <a:t>필터수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16-&gt;32,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1</a:t>
            </a:r>
            <a:r>
              <a:rPr lang="ko-KR" altLang="en-US" dirty="0">
                <a:latin typeface="+mn-lt"/>
                <a:ea typeface="+mn-ea"/>
                <a:cs typeface="+mn-cs"/>
              </a:rPr>
              <a:t>번에서 </a:t>
            </a:r>
            <a:r>
              <a:rPr lang="en-US" altLang="ko-KR" dirty="0">
                <a:latin typeface="+mn-lt"/>
                <a:ea typeface="+mn-ea"/>
                <a:cs typeface="+mn-cs"/>
              </a:rPr>
              <a:t>2</a:t>
            </a:r>
            <a:r>
              <a:rPr lang="ko-KR" altLang="en-US" dirty="0">
                <a:latin typeface="+mn-lt"/>
                <a:ea typeface="+mn-ea"/>
                <a:cs typeface="+mn-cs"/>
              </a:rPr>
              <a:t>번 진행으로 변경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lang="en-US" altLang="ko-KR" dirty="0" err="1">
                <a:latin typeface="+mn-lt"/>
                <a:ea typeface="+mn-ea"/>
                <a:cs typeface="+mn-cs"/>
              </a:rPr>
              <a:t>model.fit</a:t>
            </a:r>
            <a:r>
              <a:rPr lang="ko-KR" altLang="en-US" dirty="0">
                <a:latin typeface="+mn-lt"/>
                <a:ea typeface="+mn-ea"/>
                <a:cs typeface="+mn-cs"/>
              </a:rPr>
              <a:t>의 </a:t>
            </a:r>
            <a:r>
              <a:rPr lang="en-US" altLang="ko-KR" dirty="0">
                <a:latin typeface="+mn-lt"/>
                <a:ea typeface="+mn-ea"/>
                <a:cs typeface="+mn-cs"/>
              </a:rPr>
              <a:t>epoch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10-&gt;30</a:t>
            </a:r>
            <a:r>
              <a:rPr lang="ko-KR" altLang="en-US" dirty="0">
                <a:latin typeface="+mn-lt"/>
                <a:ea typeface="+mn-ea"/>
                <a:cs typeface="+mn-cs"/>
              </a:rPr>
              <a:t>으로 변경</a:t>
            </a:r>
            <a:r>
              <a:rPr lang="en-US" altLang="ko-KR" dirty="0">
                <a:latin typeface="+mn-lt"/>
                <a:ea typeface="+mn-ea"/>
                <a:cs typeface="+mn-cs"/>
              </a:rPr>
              <a:t>,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</a:rPr>
              <a:t>batch size 256</a:t>
            </a:r>
            <a:r>
              <a:rPr lang="ko-KR" altLang="en-US" dirty="0">
                <a:latin typeface="+mn-lt"/>
                <a:ea typeface="+mn-ea"/>
                <a:cs typeface="+mn-cs"/>
              </a:rPr>
              <a:t>을 추가함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 외장하드 연결해서 모델학습 시도했으나 컴퓨터 성능 문제로 제대로 학습이 잘 안되고 있음</a:t>
            </a:r>
            <a:endParaRPr lang="ko-KR" altLang="en-US" b="1" dirty="0"/>
          </a:p>
          <a:p>
            <a:pPr lvl="0">
              <a:defRPr/>
            </a:pPr>
            <a:endParaRPr lang="en-US" altLang="ko-KR" sz="2000" b="1" dirty="0"/>
          </a:p>
          <a:p>
            <a:pPr lvl="0">
              <a:defRPr/>
            </a:pPr>
            <a:r>
              <a:rPr lang="ko-KR" altLang="ko-KR" sz="2000" dirty="0">
                <a:latin typeface="+mn-lt"/>
                <a:ea typeface="+mn-ea"/>
                <a:cs typeface="+mn-cs"/>
              </a:rPr>
              <a:t>2. </a:t>
            </a:r>
            <a:r>
              <a:rPr lang="ko-KR" altLang="ko-KR" sz="2000" dirty="0" err="1">
                <a:latin typeface="+mn-lt"/>
                <a:ea typeface="+mn-ea"/>
                <a:cs typeface="+mn-cs"/>
              </a:rPr>
              <a:t>라즈베리파이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2000" dirty="0"/>
              <a:t>OS</a:t>
            </a:r>
            <a:r>
              <a:rPr lang="ko-KR" altLang="en-US" sz="2000" dirty="0"/>
              <a:t> </a:t>
            </a:r>
            <a:r>
              <a:rPr lang="ko-KR" altLang="ko-KR" sz="2000" dirty="0">
                <a:latin typeface="+mn-lt"/>
                <a:ea typeface="+mn-ea"/>
                <a:cs typeface="+mn-cs"/>
              </a:rPr>
              <a:t>설정 및 원격사용 위해 환경 설정하기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+mn-lt"/>
                <a:ea typeface="+mn-ea"/>
                <a:cs typeface="+mn-cs"/>
              </a:rPr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>
                <a:latin typeface="+mn-lt"/>
                <a:ea typeface="+mn-ea"/>
                <a:cs typeface="+mn-cs"/>
              </a:rPr>
              <a:t> 파이썬 3.7로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타겟설치했지만</a:t>
            </a:r>
            <a:r>
              <a:rPr lang="ko-KR" altLang="ko-KR" dirty="0">
                <a:latin typeface="+mn-lt"/>
                <a:ea typeface="+mn-ea"/>
                <a:cs typeface="+mn-cs"/>
              </a:rPr>
              <a:t> 3.9로만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실행되서</a:t>
            </a:r>
            <a:r>
              <a:rPr lang="ko-KR" altLang="ko-KR" dirty="0">
                <a:latin typeface="+mn-lt"/>
                <a:ea typeface="+mn-ea"/>
                <a:cs typeface="+mn-cs"/>
              </a:rPr>
              <a:t> </a:t>
            </a:r>
            <a:r>
              <a:rPr lang="ko-KR" altLang="ko-KR" dirty="0" err="1">
                <a:latin typeface="+mn-lt"/>
                <a:ea typeface="+mn-ea"/>
                <a:cs typeface="+mn-cs"/>
              </a:rPr>
              <a:t>텐서플로우</a:t>
            </a:r>
            <a:r>
              <a:rPr lang="ko-KR" altLang="ko-KR" dirty="0">
                <a:latin typeface="+mn-lt"/>
                <a:ea typeface="+mn-ea"/>
                <a:cs typeface="+mn-cs"/>
              </a:rPr>
              <a:t> 설치가 안됨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23/24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2701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서적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711105" y="1186547"/>
            <a:ext cx="11480895" cy="499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/>
              <a:t>비전공자를 위한 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Do it! </a:t>
            </a:r>
            <a:r>
              <a:rPr lang="ko-KR" altLang="en-US" sz="1400"/>
              <a:t>점프 투 파이썬 이미 </a:t>
            </a:r>
            <a:r>
              <a:rPr lang="en-US" altLang="ko-KR" sz="1400"/>
              <a:t>200</a:t>
            </a:r>
            <a:r>
              <a:rPr lang="ko-KR" altLang="en-US" sz="1400"/>
              <a:t>만명이 이 책으로 프로그래밍을 시작했다</a:t>
            </a:r>
            <a:r>
              <a:rPr lang="en-US" altLang="ko-KR" sz="1400"/>
              <a:t>! | </a:t>
            </a:r>
            <a:r>
              <a:rPr lang="ko-KR" altLang="en-US" sz="1400"/>
              <a:t>중학생도</a:t>
            </a:r>
            <a:r>
              <a:rPr lang="en-US" altLang="ko-KR" sz="1400"/>
              <a:t>, </a:t>
            </a:r>
            <a:r>
              <a:rPr lang="ko-KR" altLang="en-US" sz="1400"/>
              <a:t>문과생도 쉽게 배운다</a:t>
            </a:r>
            <a:r>
              <a:rPr lang="en-US" altLang="ko-KR" sz="1400"/>
              <a:t>!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 (</a:t>
            </a:r>
            <a:r>
              <a:rPr lang="ko-KR" altLang="en-US" sz="1400"/>
              <a:t>박응용 지음 </a:t>
            </a:r>
            <a:r>
              <a:rPr lang="en-US" altLang="ko-KR" sz="1400"/>
              <a:t>| </a:t>
            </a:r>
            <a:r>
              <a:rPr lang="ko-KR" altLang="en-US" sz="1400"/>
              <a:t>이지스퍼블리싱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06</a:t>
            </a:r>
            <a:r>
              <a:rPr lang="ko-KR" altLang="en-US" sz="1400"/>
              <a:t>월 </a:t>
            </a:r>
            <a:r>
              <a:rPr lang="en-US" altLang="ko-KR" sz="1400"/>
              <a:t>20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2"/>
              </a:rPr>
              <a:t>http://www.kyobobook.co.kr/product/detailViewKor.laf?mallGb=KOR&amp;ejkGb=KOR&amp;barcode=9791163030911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전공자를 위한 책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파이썬 머신러닝 완벽 가이드 </a:t>
            </a:r>
            <a:r>
              <a:rPr lang="en-US" altLang="ko-KR" sz="1400"/>
              <a:t>: </a:t>
            </a:r>
            <a:r>
              <a:rPr lang="ko-KR" altLang="en-US" sz="1400"/>
              <a:t>다양한 캐글 예제와 함께 기초 알고리즘부터 최신 기법까지 배우는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권철민 </a:t>
            </a:r>
            <a:r>
              <a:rPr lang="en-US" altLang="ko-KR" sz="1400"/>
              <a:t>| </a:t>
            </a:r>
            <a:r>
              <a:rPr lang="ko-KR" altLang="en-US" sz="1400"/>
              <a:t>위키북스 </a:t>
            </a:r>
            <a:r>
              <a:rPr lang="en-US" altLang="ko-KR" sz="1400"/>
              <a:t>| 2019</a:t>
            </a:r>
            <a:r>
              <a:rPr lang="ko-KR" altLang="en-US" sz="1400"/>
              <a:t>년 </a:t>
            </a:r>
            <a:r>
              <a:rPr lang="en-US" altLang="ko-KR" sz="1400"/>
              <a:t>02</a:t>
            </a:r>
            <a:r>
              <a:rPr lang="ko-KR" altLang="en-US" sz="1400"/>
              <a:t>월 </a:t>
            </a:r>
            <a:r>
              <a:rPr lang="en-US" altLang="ko-KR" sz="1400"/>
              <a:t>28</a:t>
            </a:r>
            <a:r>
              <a:rPr lang="ko-KR" altLang="en-US" sz="1400"/>
              <a:t>일 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3"/>
              </a:rPr>
              <a:t>https://www.aladin.co.kr/shop/wproduct.aspx?ItemId=183898040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OpenCV</a:t>
            </a:r>
            <a:r>
              <a:rPr lang="ko-KR" altLang="en-US" sz="1400"/>
              <a:t>로 배우는 영상 처리 및 응용  </a:t>
            </a:r>
            <a:r>
              <a:rPr lang="en-US" altLang="ko-KR" sz="1400"/>
              <a:t>(</a:t>
            </a:r>
            <a:r>
              <a:rPr lang="ko-KR" altLang="en-US" sz="1400"/>
              <a:t>정성환 </a:t>
            </a:r>
            <a:r>
              <a:rPr lang="en-US" altLang="ko-KR" sz="1400"/>
              <a:t>, </a:t>
            </a:r>
            <a:r>
              <a:rPr lang="ko-KR" altLang="en-US" sz="1400"/>
              <a:t>배종욱 지음 </a:t>
            </a:r>
            <a:r>
              <a:rPr lang="en-US" altLang="ko-KR" sz="1400"/>
              <a:t>| </a:t>
            </a:r>
            <a:r>
              <a:rPr lang="ko-KR" altLang="en-US" sz="1400"/>
              <a:t>생능출판 </a:t>
            </a:r>
            <a:r>
              <a:rPr lang="en-US" altLang="ko-KR" sz="1400"/>
              <a:t>| 2017</a:t>
            </a:r>
            <a:r>
              <a:rPr lang="ko-KR" altLang="en-US" sz="1400"/>
              <a:t>년 </a:t>
            </a:r>
            <a:r>
              <a:rPr lang="en-US" altLang="ko-KR" sz="1400"/>
              <a:t>03</a:t>
            </a:r>
            <a:r>
              <a:rPr lang="ko-KR" altLang="en-US" sz="1400"/>
              <a:t>월 </a:t>
            </a:r>
            <a:r>
              <a:rPr lang="en-US" altLang="ko-KR" sz="1400"/>
              <a:t>03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http://www.kyobobook.co.kr/product/detailViewKor.laf?ejkGb=KOR&amp;mallGb=KOR&amp;barcode=9788970508948&amp;orderClick=LAG&amp;Kc</a:t>
            </a:r>
            <a:r>
              <a:rPr lang="en-US" altLang="ko-KR" sz="1200"/>
              <a:t>=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과학 기반의 파이썬 빅데이터 분석 </a:t>
            </a:r>
            <a:r>
              <a:rPr lang="en-US" altLang="ko-KR" sz="1400"/>
              <a:t>(</a:t>
            </a:r>
            <a:r>
              <a:rPr lang="ko-KR" altLang="en-US" sz="1400"/>
              <a:t>이지영 지음 </a:t>
            </a:r>
            <a:r>
              <a:rPr lang="en-US" altLang="ko-KR" sz="1400"/>
              <a:t>| </a:t>
            </a:r>
            <a:r>
              <a:rPr lang="ko-KR" altLang="en-US" sz="1400"/>
              <a:t>한빛아카데미 </a:t>
            </a:r>
            <a:r>
              <a:rPr lang="en-US" altLang="ko-KR" sz="1400"/>
              <a:t>| 2020</a:t>
            </a:r>
            <a:r>
              <a:rPr lang="ko-KR" altLang="en-US" sz="1400"/>
              <a:t>년 </a:t>
            </a:r>
            <a:r>
              <a:rPr lang="en-US" altLang="ko-KR" sz="1400"/>
              <a:t>12</a:t>
            </a:r>
            <a:r>
              <a:rPr lang="ko-KR" altLang="en-US" sz="1400"/>
              <a:t>월 </a:t>
            </a:r>
            <a:r>
              <a:rPr lang="en-US" altLang="ko-KR" sz="1400"/>
              <a:t>30</a:t>
            </a:r>
            <a:r>
              <a:rPr lang="ko-KR" altLang="en-US" sz="1400"/>
              <a:t>일 출간</a:t>
            </a:r>
            <a:r>
              <a:rPr lang="en-US" altLang="ko-KR" sz="14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http://www.kyobobook.co.kr/product/detailViewKor.laf?ejkGb=KOR&amp;mallGb=KOR&amp;barcode=9791156645078&amp;orderClick=LAG&amp;Kc=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24/26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5587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참고 사이트</a:t>
            </a:r>
            <a:endParaRPr lang="en-US" altLang="ko-KR" sz="2400"/>
          </a:p>
        </p:txBody>
      </p:sp>
      <p:sp>
        <p:nvSpPr>
          <p:cNvPr id="4" name="TextBox 3"/>
          <p:cNvSpPr txBox="1"/>
          <p:nvPr/>
        </p:nvSpPr>
        <p:spPr>
          <a:xfrm>
            <a:off x="657316" y="539363"/>
            <a:ext cx="10485215" cy="577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RNN</a:t>
            </a:r>
            <a:r>
              <a:rPr lang="ko-KR" altLang="en-US" sz="1400"/>
              <a:t> 참고 사이트 </a:t>
            </a:r>
            <a:r>
              <a:rPr lang="en-US" altLang="ko-KR" sz="1200"/>
              <a:t>(</a:t>
            </a:r>
            <a:r>
              <a:rPr lang="en-US" altLang="ko-KR" sz="1200" b="0" i="0">
                <a:effectLst/>
              </a:rPr>
              <a:t>07-1.</a:t>
            </a:r>
            <a:r>
              <a:rPr lang="ko-KR" altLang="en-US" sz="1200" b="0" i="0">
                <a:effectLst/>
              </a:rPr>
              <a:t>순환 신경망</a:t>
            </a:r>
            <a:r>
              <a:rPr lang="en-US" altLang="ko-KR" sz="1200" b="0" i="0">
                <a:effectLst/>
              </a:rPr>
              <a:t>(RNN, Recurrent Neural Network) - (1))</a:t>
            </a:r>
            <a:r>
              <a:rPr lang="en-US" altLang="ko-KR" sz="1200"/>
              <a:t>	</a:t>
            </a:r>
            <a:r>
              <a:rPr lang="en-US" altLang="ko-KR" sz="1400"/>
              <a:t>			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hlinkClick r:id="rId2"/>
              </a:rPr>
              <a:t>https://excelsior-cjh.tistory.com/183</a:t>
            </a:r>
            <a:r>
              <a:rPr lang="ko-KR" altLang="en-US" sz="1200"/>
              <a:t> </a:t>
            </a:r>
            <a:r>
              <a:rPr lang="en-US" altLang="ko-KR" sz="1200"/>
              <a:t>			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GAN </a:t>
            </a:r>
            <a:r>
              <a:rPr lang="ko-KR" altLang="en-US" sz="1400"/>
              <a:t>참고 사이트 </a:t>
            </a:r>
            <a:r>
              <a:rPr lang="en-US" altLang="ko-KR" sz="1200"/>
              <a:t>(</a:t>
            </a:r>
            <a:r>
              <a:rPr lang="en-US" altLang="ko-KR" sz="1200">
                <a:solidFill>
                  <a:srgbClr val="111111"/>
                </a:solidFill>
              </a:rPr>
              <a:t>[GAN] </a:t>
            </a:r>
            <a:r>
              <a:rPr lang="ko-KR" altLang="en-US" sz="1200">
                <a:solidFill>
                  <a:srgbClr val="111111"/>
                </a:solidFill>
              </a:rPr>
              <a:t>생성적 적대 신경망</a:t>
            </a:r>
            <a:r>
              <a:rPr lang="en-US" altLang="ko-KR" sz="1200">
                <a:solidFill>
                  <a:srgbClr val="111111"/>
                </a:solidFill>
              </a:rPr>
              <a:t>(GAN) </a:t>
            </a:r>
            <a:r>
              <a:rPr lang="ko-KR" altLang="en-US" sz="1200">
                <a:solidFill>
                  <a:srgbClr val="111111"/>
                </a:solidFill>
              </a:rPr>
              <a:t>쉽게 알아보기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rgbClr val="000000"/>
                </a:solidFill>
                <a:effectLst/>
                <a:hlinkClick r:id="rId3"/>
              </a:rPr>
              <a:t>https://ebbnflow.tistory.com/167</a:t>
            </a:r>
            <a:r>
              <a:rPr lang="en-US" altLang="ko-KR" sz="120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200"/>
              <a:t> 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CNN </a:t>
            </a:r>
            <a:r>
              <a:rPr lang="ko-KR" altLang="en-US" sz="1400"/>
              <a:t>참고 사이트</a:t>
            </a:r>
            <a:r>
              <a:rPr lang="en-US" altLang="ko-KR" sz="1200"/>
              <a:t>(</a:t>
            </a:r>
            <a:r>
              <a:rPr lang="ko-KR" altLang="en-US" sz="1200"/>
              <a:t>딥러닝</a:t>
            </a:r>
            <a:r>
              <a:rPr lang="en-US" altLang="ko-KR" sz="1200"/>
              <a:t>-</a:t>
            </a:r>
            <a:r>
              <a:rPr lang="ko-KR" altLang="en-US" sz="1200"/>
              <a:t>모델</a:t>
            </a:r>
            <a:r>
              <a:rPr lang="en-US" altLang="ko-KR" sz="1200"/>
              <a:t>-CNN-Convolutional-Neural-Network-</a:t>
            </a:r>
            <a:r>
              <a:rPr lang="ko-KR" altLang="en-US" sz="1200"/>
              <a:t>설명</a:t>
            </a:r>
            <a:r>
              <a:rPr lang="en-US" altLang="ko-KR" sz="120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4"/>
              </a:rPr>
              <a:t>https://rubber-tree.tistory.com/entry/%EB%94%A5%EB%9F%AC%EB%8B%9D-%EB%AA%A8%EB%8D%B8-CNN-Convolutional-Neural-Network-%EC%84%A4%EB%AA%85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해외 </a:t>
            </a:r>
            <a:r>
              <a:rPr lang="en-US" altLang="ko-KR" sz="1400"/>
              <a:t>AI </a:t>
            </a:r>
            <a:r>
              <a:rPr lang="ko-KR" altLang="en-US" sz="1400"/>
              <a:t>기업 참고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hlinkClick r:id="rId5"/>
              </a:rPr>
              <a:t>https://www.codingworldnews.com/news/articleView.html?idxno=5872</a:t>
            </a:r>
            <a:r>
              <a:rPr lang="en-US" altLang="ko-KR" sz="1200"/>
              <a:t> 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데이터 경로 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6"/>
              </a:rPr>
              <a:t>https://www.kaggle.com/code/taldanko/pytorch-cats-vs-dogs-cnn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모델 컴파일</a:t>
            </a:r>
            <a:r>
              <a:rPr lang="en-US" altLang="ko-KR" sz="1400"/>
              <a:t>, train, validation generator </a:t>
            </a:r>
            <a:r>
              <a:rPr lang="ko-KR" altLang="en-US" sz="1400"/>
              <a:t>참고 소스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hlinkClick r:id="rId7"/>
              </a:rPr>
              <a:t>https://www.kaggle.com/code/dmitirycherezov/chollet-c-5-3-2</a:t>
            </a:r>
            <a:r>
              <a:rPr lang="en-US" altLang="ko-KR" sz="140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25/26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6452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결론</a:t>
            </a:r>
            <a:r>
              <a:rPr lang="en-US" altLang="ko-KR"/>
              <a:t> </a:t>
            </a:r>
            <a:r>
              <a:rPr lang="en-US" altLang="ko-KR" sz="2400"/>
              <a:t>– </a:t>
            </a:r>
            <a:r>
              <a:rPr lang="ko-KR" altLang="en-US" sz="2400"/>
              <a:t>책 대여 목록</a:t>
            </a:r>
            <a:endParaRPr lang="en-US" altLang="ko-KR" sz="2400"/>
          </a:p>
        </p:txBody>
      </p:sp>
      <p:sp>
        <p:nvSpPr>
          <p:cNvPr id="6" name="TextBox 5"/>
          <p:cNvSpPr txBox="1"/>
          <p:nvPr/>
        </p:nvSpPr>
        <p:spPr>
          <a:xfrm>
            <a:off x="3016262" y="1841757"/>
            <a:ext cx="4546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https://book.naver.com/bookdb/book_detail.nhn?bid=9344780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6556" y="1210529"/>
            <a:ext cx="5292229" cy="3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 u="none" strike="noStrike">
                <a:solidFill>
                  <a:srgbClr val="000000"/>
                </a:solidFill>
                <a:effectLst/>
              </a:rPr>
              <a:t>인터랙티브 디벨로퍼 </a:t>
            </a:r>
            <a:r>
              <a:rPr lang="ko-KR" altLang="en-US" b="0" i="0" u="none" strike="noStrike">
                <a:solidFill>
                  <a:srgbClr val="61696C"/>
                </a:solidFill>
                <a:effectLst/>
              </a:rPr>
              <a:t>구글 엔지니어의 포트폴리오</a:t>
            </a:r>
            <a:endParaRPr lang="ko-KR" altLang="en-US" b="1" i="0">
              <a:solidFill>
                <a:srgbClr val="000000"/>
              </a:solidFill>
              <a:effectLst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7208" y="4075176"/>
            <a:ext cx="3272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http://www.yes24.com/Product/Goods/40211354</a:t>
            </a:r>
          </a:p>
        </p:txBody>
      </p:sp>
      <p:pic>
        <p:nvPicPr>
          <p:cNvPr id="3074" name="Picture 2" descr="보고서 마스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639624" y="2109492"/>
            <a:ext cx="1473135" cy="226313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012026" y="3429000"/>
            <a:ext cx="356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보고서 마스터 </a:t>
            </a:r>
            <a:r>
              <a:rPr lang="en-US" altLang="ko-KR" b="0" i="0">
                <a:solidFill>
                  <a:srgbClr val="666666"/>
                </a:solidFill>
                <a:effectLst/>
              </a:rPr>
              <a:t>1PAGE</a:t>
            </a:r>
            <a:r>
              <a:rPr lang="ko-KR" altLang="en-US" b="0" i="0">
                <a:solidFill>
                  <a:srgbClr val="666666"/>
                </a:solidFill>
                <a:effectLst/>
              </a:rPr>
              <a:t>로 설득하라</a:t>
            </a:r>
            <a:endParaRPr lang="ko-KR" altLang="en-US" b="0" i="0">
              <a:solidFill>
                <a:srgbClr val="6666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67178" y="3798332"/>
            <a:ext cx="3258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3"/>
              </a:rPr>
              <a:t>이병주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,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4"/>
              </a:rPr>
              <a:t>윤영돈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가디언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2017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18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3076" name="Picture 4" descr="인터랙티브 디벨로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79241" y="1150194"/>
            <a:ext cx="1819348" cy="2115521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16262" y="1579861"/>
            <a:ext cx="2963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0" i="0" u="none" strike="noStrike">
                <a:solidFill>
                  <a:srgbClr val="333333"/>
                </a:solidFill>
                <a:effectLst/>
                <a:hlinkClick r:id="rId6"/>
              </a:rPr>
              <a:t>김종민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1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08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100" b="0" i="0">
                <a:solidFill>
                  <a:srgbClr val="666666"/>
                </a:solidFill>
                <a:effectLst/>
              </a:rPr>
              <a:t>01</a:t>
            </a:r>
            <a:r>
              <a:rPr lang="ko-KR" altLang="en-US" sz="11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100"/>
          </a:p>
        </p:txBody>
      </p:sp>
      <p:pic>
        <p:nvPicPr>
          <p:cNvPr id="1026" name="Picture 2" descr="컨설턴트가 알려주는 보고서 작성의 기술 with 파워포인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79241" y="4205981"/>
            <a:ext cx="1819348" cy="21530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982160" y="493929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0">
                <a:solidFill>
                  <a:srgbClr val="333333"/>
                </a:solidFill>
                <a:effectLst/>
              </a:rPr>
              <a:t>컨설턴트가 알려주는 보고서 작성의 기술 </a:t>
            </a:r>
            <a:r>
              <a:rPr lang="en-US" altLang="ko-KR" b="1" i="0">
                <a:solidFill>
                  <a:srgbClr val="333333"/>
                </a:solidFill>
                <a:effectLst/>
              </a:rPr>
              <a:t>with </a:t>
            </a:r>
            <a:r>
              <a:rPr lang="ko-KR" altLang="en-US" b="1" i="0">
                <a:solidFill>
                  <a:srgbClr val="333333"/>
                </a:solidFill>
                <a:effectLst/>
              </a:rPr>
              <a:t>파워포인트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6262" y="5260816"/>
            <a:ext cx="6094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0" i="0" u="none" strike="noStrike">
                <a:solidFill>
                  <a:srgbClr val="333333"/>
                </a:solidFill>
                <a:effectLst/>
                <a:hlinkClick r:id="rId8"/>
              </a:rPr>
              <a:t>홍장표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저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</a:t>
            </a:r>
            <a:r>
              <a:rPr lang="ko-KR" altLang="en-US" sz="1200" b="0" i="0" u="none" strike="noStrike">
                <a:solidFill>
                  <a:srgbClr val="333333"/>
                </a:solidFill>
                <a:effectLst/>
              </a:rPr>
              <a:t>한빛미디어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 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| 2015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년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07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월 </a:t>
            </a:r>
            <a:r>
              <a:rPr lang="en-US" altLang="ko-KR" sz="1200" b="0" i="0">
                <a:solidFill>
                  <a:srgbClr val="666666"/>
                </a:solidFill>
                <a:effectLst/>
              </a:rPr>
              <a:t>20</a:t>
            </a:r>
            <a:r>
              <a:rPr lang="ko-KR" altLang="en-US" sz="1200" b="0" i="0">
                <a:solidFill>
                  <a:srgbClr val="666666"/>
                </a:solidFill>
                <a:effectLst/>
              </a:rPr>
              <a:t>일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3016262" y="5537815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http://www.yes24.com/Product/Goods/19297760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1260" y="2727556"/>
            <a:ext cx="2569480" cy="1402888"/>
          </a:xfrm>
          <a:prstGeom prst="rect">
            <a:avLst/>
          </a:prstGeom>
        </p:spPr>
      </p:pic>
      <p:grpSp>
        <p:nvGrpSpPr>
          <p:cNvPr id="5" name="그룹 1002"/>
          <p:cNvGrpSpPr/>
          <p:nvPr/>
        </p:nvGrpSpPr>
        <p:grpSpPr>
          <a:xfrm>
            <a:off x="8488959" y="3666714"/>
            <a:ext cx="3250019" cy="2874036"/>
            <a:chOff x="11304181" y="4061341"/>
            <a:chExt cx="6171429" cy="4923935"/>
          </a:xfrm>
        </p:grpSpPr>
        <p:pic>
          <p:nvPicPr>
            <p:cNvPr id="6" name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04181" y="4061341"/>
              <a:ext cx="6171429" cy="4923935"/>
            </a:xfrm>
            <a:prstGeom prst="rect">
              <a:avLst/>
            </a:prstGeom>
          </p:spPr>
        </p:pic>
      </p:grpSp>
      <p:pic>
        <p:nvPicPr>
          <p:cNvPr id="7" name="Object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022" y="5185967"/>
            <a:ext cx="3972296" cy="1354783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11379105" y="6280856"/>
            <a:ext cx="55816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25/26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6018" y="4523876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1" name="그림 30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6870" y="4523876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9" name="그림 28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90055" y="1163645"/>
            <a:ext cx="866161" cy="1225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 descr="텍스트, 영수증, 스크린샷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9211" y="1168994"/>
            <a:ext cx="866161" cy="1225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 descr="테이블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2154" y="4490767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418282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3/26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434560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0.CNN</a:t>
            </a:r>
            <a:r>
              <a:rPr lang="ko-KR" altLang="en-US" sz="2400" dirty="0"/>
              <a:t> </a:t>
            </a:r>
            <a:r>
              <a:rPr lang="en-US" altLang="ko-KR" sz="2400" dirty="0"/>
              <a:t>detection cam </a:t>
            </a:r>
            <a:r>
              <a:rPr lang="ko-KR" altLang="en-US" sz="2400" dirty="0"/>
              <a:t>진행상황</a:t>
            </a:r>
          </a:p>
        </p:txBody>
      </p:sp>
      <p:sp>
        <p:nvSpPr>
          <p:cNvPr id="2" name="화살표: 오른쪽 1"/>
          <p:cNvSpPr/>
          <p:nvPr/>
        </p:nvSpPr>
        <p:spPr>
          <a:xfrm>
            <a:off x="285184" y="3104147"/>
            <a:ext cx="11243074" cy="46166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463" y="3799336"/>
            <a:ext cx="289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[1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3/14~3/20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en-US" altLang="ko-KR" sz="1200" dirty="0"/>
              <a:t>1</a:t>
            </a:r>
            <a:r>
              <a:rPr lang="ko-KR" altLang="en-US" sz="1200" dirty="0"/>
              <a:t>인 가구를 위한 이상행동 </a:t>
            </a:r>
          </a:p>
          <a:p>
            <a:pPr lvl="0">
              <a:defRPr/>
            </a:pPr>
            <a:r>
              <a:rPr lang="ko-KR" altLang="en-US" sz="1200" dirty="0"/>
              <a:t>    감지 </a:t>
            </a:r>
            <a:r>
              <a:rPr lang="en-US" altLang="ko-KR" sz="1200" dirty="0"/>
              <a:t>CCTV </a:t>
            </a:r>
            <a:r>
              <a:rPr lang="ko-KR" altLang="en-US" sz="1200" dirty="0"/>
              <a:t>프로그램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7776" y="2485146"/>
            <a:ext cx="2174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[2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3/21~3/27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12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/>
              <a:t>전동킥보드</a:t>
            </a:r>
            <a:r>
              <a:rPr lang="ko-KR" altLang="en-US" sz="1200" dirty="0"/>
              <a:t> 불법 주행 감지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 </a:t>
            </a:r>
            <a:r>
              <a:rPr lang="ko-KR" altLang="en-US" sz="1200" dirty="0"/>
              <a:t>프로그램으로 주제변경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12165" y="3812790"/>
            <a:ext cx="206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[3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3/28~4/3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데이터셋 수집 방법 회의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 err="1"/>
              <a:t>간트차트</a:t>
            </a:r>
            <a:r>
              <a:rPr lang="ko-KR" altLang="en-US" sz="1200" dirty="0"/>
              <a:t> 작성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2381" y="2954164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50587" y="2947951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6084" y="2963687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72430" y="2953912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0137" y="2278848"/>
            <a:ext cx="2621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[4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4/4~4/10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알고리즘 회의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 수집 시작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웹크롤링</a:t>
            </a:r>
            <a:r>
              <a:rPr lang="en-US" altLang="ko-KR" sz="1200" dirty="0"/>
              <a:t>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/>
              <a:t>데이터셋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촬영</a:t>
            </a:r>
            <a:r>
              <a:rPr lang="en-US" altLang="ko-KR" sz="1200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1837" y="3726215"/>
            <a:ext cx="2758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/>
              <a:t>[5</a:t>
            </a:r>
            <a:r>
              <a:rPr lang="ko-KR" altLang="en-US" sz="1200" b="1" dirty="0"/>
              <a:t>주차</a:t>
            </a:r>
            <a:r>
              <a:rPr lang="en-US" altLang="ko-KR" sz="1200" b="1" dirty="0"/>
              <a:t>] 4/11~4/17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데이터 수집 방법 변경 후 데이터 수집 시작 </a:t>
            </a:r>
            <a:r>
              <a:rPr lang="en-US" altLang="ko-KR" sz="1200" dirty="0"/>
              <a:t>(</a:t>
            </a:r>
            <a:r>
              <a:rPr lang="ko-KR" altLang="en-US" sz="1200" dirty="0"/>
              <a:t>데이터셋</a:t>
            </a:r>
            <a:r>
              <a:rPr lang="en-US" altLang="ko-KR" sz="1200" dirty="0"/>
              <a:t>)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인공지능 알고리즘 구현 시작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lang="ko-KR" altLang="en-US" sz="1200" dirty="0"/>
              <a:t>필요 물품 구매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651886" y="2962623"/>
            <a:ext cx="96313" cy="77230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3830" y="6449758"/>
            <a:ext cx="4213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깃허브 주소 </a:t>
            </a:r>
            <a:r>
              <a:rPr lang="en-US" altLang="ko-KR" sz="1100"/>
              <a:t>: </a:t>
            </a:r>
            <a:r>
              <a:rPr lang="ko-KR" altLang="en-US" sz="1100">
                <a:hlinkClick r:id="rId7"/>
              </a:rPr>
              <a:t>https://github.com/JEONEUNMIN/capstone_04</a:t>
            </a:r>
            <a:r>
              <a:rPr lang="ko-KR" altLang="en-US" sz="1100"/>
              <a:t> </a:t>
            </a:r>
          </a:p>
        </p:txBody>
      </p:sp>
      <p:pic>
        <p:nvPicPr>
          <p:cNvPr id="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84023" y="869464"/>
            <a:ext cx="925882" cy="1310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16602" y="869464"/>
            <a:ext cx="925882" cy="13100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 descr="테이블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09406" y="4741879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08620" y="4741878"/>
            <a:ext cx="899214" cy="12722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919247" y="4741878"/>
            <a:ext cx="899214" cy="12722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0" name="직사각형 36"/>
          <p:cNvSpPr/>
          <p:nvPr/>
        </p:nvSpPr>
        <p:spPr>
          <a:xfrm>
            <a:off x="7197330" y="2945199"/>
            <a:ext cx="96313" cy="77230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</a:endParaRPr>
          </a:p>
        </p:txBody>
      </p:sp>
      <p:sp>
        <p:nvSpPr>
          <p:cNvPr id="41" name="TextBox 35"/>
          <p:cNvSpPr txBox="1"/>
          <p:nvPr/>
        </p:nvSpPr>
        <p:spPr>
          <a:xfrm>
            <a:off x="7098841" y="1894944"/>
            <a:ext cx="47933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[6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주차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] 4/18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~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4/24</a:t>
            </a:r>
            <a:endParaRPr lang="en-US" altLang="ko-KR" sz="20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▶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인공지능 모델 정확도 수정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▶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라즈베리파이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OS </a:t>
            </a:r>
            <a:r>
              <a:rPr lang="ko-KR" altLang="en-US" sz="2000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설치</a:t>
            </a:r>
            <a:endParaRPr lang="en-US" altLang="ko-KR" sz="2000" dirty="0">
              <a:solidFill>
                <a:srgbClr val="000000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   ( </a:t>
            </a:r>
            <a:r>
              <a:rPr lang="en-US" altLang="ko-KR" sz="2000" b="0" i="0" u="none" strike="noStrike" dirty="0" err="1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Jupyter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Notebook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연동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)</a:t>
            </a:r>
            <a:endParaRPr lang="en-US" altLang="ko-KR" sz="2000" b="0" i="0" u="none" strike="noStrike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197330" y="462351"/>
            <a:ext cx="1128253" cy="14132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325583" y="451681"/>
            <a:ext cx="1100051" cy="14239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37845" y="448593"/>
            <a:ext cx="1088116" cy="14168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5" name="직사각형 36"/>
          <p:cNvSpPr/>
          <p:nvPr/>
        </p:nvSpPr>
        <p:spPr>
          <a:xfrm>
            <a:off x="10583635" y="2945198"/>
            <a:ext cx="96313" cy="77230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4472C4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TextBox 35"/>
          <p:cNvSpPr txBox="1"/>
          <p:nvPr/>
        </p:nvSpPr>
        <p:spPr>
          <a:xfrm>
            <a:off x="9083952" y="3787360"/>
            <a:ext cx="25764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[7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주차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] 4/25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~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kumimoji="0" lang="en-US" altLang="ko-KR" sz="2000" b="1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5/1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▶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  <a:cs typeface="맑은 고딕"/>
              </a:rPr>
              <a:t>중간고사 준비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4/26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2169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ko-KR" altLang="en-US" sz="2400"/>
              <a:t>조원소개</a:t>
            </a:r>
            <a:endParaRPr lang="en-US" altLang="ko-KR" sz="2400"/>
          </a:p>
        </p:txBody>
      </p:sp>
      <p:grpSp>
        <p:nvGrpSpPr>
          <p:cNvPr id="7" name="그룹 1004"/>
          <p:cNvGrpSpPr/>
          <p:nvPr/>
        </p:nvGrpSpPr>
        <p:grpSpPr>
          <a:xfrm>
            <a:off x="1163168" y="1474229"/>
            <a:ext cx="1620000" cy="1620000"/>
            <a:chOff x="5189923" y="3058555"/>
            <a:chExt cx="2110880" cy="2110880"/>
          </a:xfrm>
        </p:grpSpPr>
        <p:grpSp>
          <p:nvGrpSpPr>
            <p:cNvPr id="8" name="그룹 1005"/>
            <p:cNvGrpSpPr/>
            <p:nvPr/>
          </p:nvGrpSpPr>
          <p:grpSpPr>
            <a:xfrm>
              <a:off x="5189923" y="3058555"/>
              <a:ext cx="2110880" cy="2110880"/>
              <a:chOff x="5189923" y="3058555"/>
              <a:chExt cx="2110880" cy="2110880"/>
            </a:xfrm>
          </p:grpSpPr>
          <p:pic>
            <p:nvPicPr>
              <p:cNvPr id="11" name="Object 1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189923" y="3058555"/>
                <a:ext cx="2110880" cy="2110880"/>
              </a:xfrm>
              <a:prstGeom prst="rect">
                <a:avLst/>
              </a:prstGeom>
            </p:spPr>
          </p:pic>
        </p:grpSp>
        <p:grpSp>
          <p:nvGrpSpPr>
            <p:cNvPr id="9" name="그룹 1006"/>
            <p:cNvGrpSpPr/>
            <p:nvPr/>
          </p:nvGrpSpPr>
          <p:grpSpPr>
            <a:xfrm>
              <a:off x="5218974" y="3087606"/>
              <a:ext cx="2052779" cy="2052779"/>
              <a:chOff x="5218974" y="3087606"/>
              <a:chExt cx="2052779" cy="2052779"/>
            </a:xfrm>
          </p:grpSpPr>
          <p:pic>
            <p:nvPicPr>
              <p:cNvPr id="10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218974" y="3087606"/>
                <a:ext cx="2052779" cy="2052779"/>
              </a:xfrm>
              <a:prstGeom prst="rect">
                <a:avLst/>
              </a:prstGeom>
            </p:spPr>
          </p:pic>
        </p:grpSp>
      </p:grpSp>
      <p:pic>
        <p:nvPicPr>
          <p:cNvPr id="12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576" y="3205152"/>
            <a:ext cx="2234327" cy="994721"/>
          </a:xfrm>
          <a:prstGeom prst="rect">
            <a:avLst/>
          </a:prstGeom>
        </p:spPr>
      </p:pic>
      <p:pic>
        <p:nvPicPr>
          <p:cNvPr id="13" name="Object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9375" y="3818151"/>
            <a:ext cx="2058175" cy="439837"/>
          </a:xfrm>
          <a:prstGeom prst="rect">
            <a:avLst/>
          </a:prstGeom>
        </p:spPr>
      </p:pic>
      <p:pic>
        <p:nvPicPr>
          <p:cNvPr id="14" name="Object 20"/>
          <p:cNvPicPr>
            <a:picLocks noChangeAspect="1"/>
          </p:cNvPicPr>
          <p:nvPr/>
        </p:nvPicPr>
        <p:blipFill rotWithShape="1">
          <a:blip r:embed="rId6"/>
          <a:srcRect r="3010" b="59580"/>
          <a:stretch>
            <a:fillRect/>
          </a:stretch>
        </p:blipFill>
        <p:spPr>
          <a:xfrm>
            <a:off x="747169" y="4489266"/>
            <a:ext cx="2455036" cy="689120"/>
          </a:xfrm>
          <a:prstGeom prst="rect">
            <a:avLst/>
          </a:prstGeom>
        </p:spPr>
      </p:pic>
      <p:grpSp>
        <p:nvGrpSpPr>
          <p:cNvPr id="15" name="그룹 1008"/>
          <p:cNvGrpSpPr/>
          <p:nvPr/>
        </p:nvGrpSpPr>
        <p:grpSpPr>
          <a:xfrm>
            <a:off x="3801628" y="1474229"/>
            <a:ext cx="1620000" cy="1620000"/>
            <a:chOff x="8494529" y="3058555"/>
            <a:chExt cx="2245977" cy="2245977"/>
          </a:xfrm>
        </p:grpSpPr>
        <p:grpSp>
          <p:nvGrpSpPr>
            <p:cNvPr id="16" name="그룹 1009"/>
            <p:cNvGrpSpPr/>
            <p:nvPr/>
          </p:nvGrpSpPr>
          <p:grpSpPr>
            <a:xfrm>
              <a:off x="8494529" y="3058555"/>
              <a:ext cx="2245977" cy="2245977"/>
              <a:chOff x="8494529" y="3058555"/>
              <a:chExt cx="2245977" cy="2245977"/>
            </a:xfrm>
          </p:grpSpPr>
          <p:pic>
            <p:nvPicPr>
              <p:cNvPr id="19" name="Object 2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494529" y="3058555"/>
                <a:ext cx="2245977" cy="2245977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8525439" y="3089465"/>
              <a:ext cx="2184156" cy="2184156"/>
              <a:chOff x="8525439" y="3089465"/>
              <a:chExt cx="2184156" cy="2184156"/>
            </a:xfrm>
          </p:grpSpPr>
          <p:pic>
            <p:nvPicPr>
              <p:cNvPr id="18" name="Object 2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525439" y="3089465"/>
                <a:ext cx="2184156" cy="2184156"/>
              </a:xfrm>
              <a:prstGeom prst="rect">
                <a:avLst/>
              </a:prstGeom>
            </p:spPr>
          </p:pic>
        </p:grpSp>
      </p:grpSp>
      <p:pic>
        <p:nvPicPr>
          <p:cNvPr id="20" name="Object 3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449093" y="3211749"/>
            <a:ext cx="2325070" cy="1036291"/>
          </a:xfrm>
          <a:prstGeom prst="rect">
            <a:avLst/>
          </a:prstGeom>
        </p:spPr>
      </p:pic>
      <p:pic>
        <p:nvPicPr>
          <p:cNvPr id="21" name="Object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8430" y="3799116"/>
            <a:ext cx="2058175" cy="439837"/>
          </a:xfrm>
          <a:prstGeom prst="rect">
            <a:avLst/>
          </a:prstGeom>
        </p:spPr>
      </p:pic>
      <p:pic>
        <p:nvPicPr>
          <p:cNvPr id="22" name="Object 34"/>
          <p:cNvPicPr>
            <a:picLocks noChangeAspect="1"/>
          </p:cNvPicPr>
          <p:nvPr/>
        </p:nvPicPr>
        <p:blipFill rotWithShape="1">
          <a:blip r:embed="rId10"/>
          <a:srcRect r="310" b="50510"/>
          <a:stretch>
            <a:fillRect/>
          </a:stretch>
        </p:blipFill>
        <p:spPr>
          <a:xfrm>
            <a:off x="3308298" y="4517150"/>
            <a:ext cx="2776961" cy="608232"/>
          </a:xfrm>
          <a:prstGeom prst="rect">
            <a:avLst/>
          </a:prstGeom>
        </p:spPr>
      </p:pic>
      <p:grpSp>
        <p:nvGrpSpPr>
          <p:cNvPr id="23" name="그룹 1012"/>
          <p:cNvGrpSpPr/>
          <p:nvPr/>
        </p:nvGrpSpPr>
        <p:grpSpPr>
          <a:xfrm>
            <a:off x="6715256" y="1474228"/>
            <a:ext cx="1620000" cy="1620000"/>
            <a:chOff x="11968637" y="3066212"/>
            <a:chExt cx="2253415" cy="2253415"/>
          </a:xfrm>
        </p:grpSpPr>
        <p:grpSp>
          <p:nvGrpSpPr>
            <p:cNvPr id="24" name="그룹 1013"/>
            <p:cNvGrpSpPr/>
            <p:nvPr/>
          </p:nvGrpSpPr>
          <p:grpSpPr>
            <a:xfrm>
              <a:off x="11968637" y="3066212"/>
              <a:ext cx="2253415" cy="2253415"/>
              <a:chOff x="11968637" y="3066212"/>
              <a:chExt cx="2253415" cy="2253415"/>
            </a:xfrm>
          </p:grpSpPr>
          <p:pic>
            <p:nvPicPr>
              <p:cNvPr id="27" name="Object 4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968637" y="3066212"/>
                <a:ext cx="2253415" cy="2253415"/>
              </a:xfrm>
              <a:prstGeom prst="rect">
                <a:avLst/>
              </a:prstGeom>
            </p:spPr>
          </p:pic>
        </p:grpSp>
        <p:grpSp>
          <p:nvGrpSpPr>
            <p:cNvPr id="25" name="그룹 1014"/>
            <p:cNvGrpSpPr/>
            <p:nvPr/>
          </p:nvGrpSpPr>
          <p:grpSpPr>
            <a:xfrm>
              <a:off x="11999650" y="3097225"/>
              <a:ext cx="2191390" cy="2191390"/>
              <a:chOff x="11999650" y="3097225"/>
              <a:chExt cx="2191390" cy="2191390"/>
            </a:xfrm>
          </p:grpSpPr>
          <p:pic>
            <p:nvPicPr>
              <p:cNvPr id="26" name="Object 4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1999650" y="3097225"/>
                <a:ext cx="2191390" cy="2191390"/>
              </a:xfrm>
              <a:prstGeom prst="rect">
                <a:avLst/>
              </a:prstGeom>
            </p:spPr>
          </p:pic>
        </p:grpSp>
      </p:grpSp>
      <p:pic>
        <p:nvPicPr>
          <p:cNvPr id="28" name="Object 4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3515" y="3212398"/>
            <a:ext cx="2364377" cy="1057261"/>
          </a:xfrm>
          <a:prstGeom prst="rect">
            <a:avLst/>
          </a:prstGeom>
        </p:spPr>
      </p:pic>
      <p:pic>
        <p:nvPicPr>
          <p:cNvPr id="29" name="Object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63442" y="3799116"/>
            <a:ext cx="2058175" cy="439837"/>
          </a:xfrm>
          <a:prstGeom prst="rect">
            <a:avLst/>
          </a:prstGeom>
        </p:spPr>
      </p:pic>
      <p:pic>
        <p:nvPicPr>
          <p:cNvPr id="30" name="Object 48"/>
          <p:cNvPicPr>
            <a:picLocks noChangeAspect="1"/>
          </p:cNvPicPr>
          <p:nvPr/>
        </p:nvPicPr>
        <p:blipFill rotWithShape="1">
          <a:blip r:embed="rId14"/>
          <a:srcRect r="-530" b="35490"/>
          <a:stretch>
            <a:fillRect/>
          </a:stretch>
        </p:blipFill>
        <p:spPr>
          <a:xfrm>
            <a:off x="6236148" y="4512262"/>
            <a:ext cx="2689661" cy="819568"/>
          </a:xfrm>
          <a:prstGeom prst="rect">
            <a:avLst/>
          </a:prstGeom>
        </p:spPr>
      </p:pic>
      <p:pic>
        <p:nvPicPr>
          <p:cNvPr id="31" name="Object 5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20880000">
            <a:off x="2518798" y="704625"/>
            <a:ext cx="702219" cy="691537"/>
          </a:xfrm>
          <a:prstGeom prst="rect">
            <a:avLst/>
          </a:prstGeom>
        </p:spPr>
      </p:pic>
      <p:grpSp>
        <p:nvGrpSpPr>
          <p:cNvPr id="32" name="그룹 1016"/>
          <p:cNvGrpSpPr/>
          <p:nvPr/>
        </p:nvGrpSpPr>
        <p:grpSpPr>
          <a:xfrm>
            <a:off x="2518677" y="1368857"/>
            <a:ext cx="462619" cy="250462"/>
            <a:chOff x="7206561" y="3600853"/>
            <a:chExt cx="657007" cy="340622"/>
          </a:xfrm>
        </p:grpSpPr>
        <p:pic>
          <p:nvPicPr>
            <p:cNvPr id="33" name="Object 56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00000">
              <a:off x="7206561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34" name="Object 5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540358" y="2284228"/>
            <a:ext cx="720675" cy="669030"/>
          </a:xfrm>
          <a:prstGeom prst="rect">
            <a:avLst/>
          </a:prstGeom>
        </p:spPr>
      </p:pic>
      <p:grpSp>
        <p:nvGrpSpPr>
          <p:cNvPr id="35" name="그룹 1017"/>
          <p:cNvGrpSpPr/>
          <p:nvPr/>
        </p:nvGrpSpPr>
        <p:grpSpPr>
          <a:xfrm>
            <a:off x="5427652" y="2004504"/>
            <a:ext cx="462619" cy="250462"/>
            <a:chOff x="10737200" y="4380167"/>
            <a:chExt cx="657007" cy="340622"/>
          </a:xfrm>
        </p:grpSpPr>
        <p:pic>
          <p:nvPicPr>
            <p:cNvPr id="36" name="Object 6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4820000">
              <a:off x="10737200" y="4380167"/>
              <a:ext cx="657007" cy="340622"/>
            </a:xfrm>
            <a:prstGeom prst="rect">
              <a:avLst/>
            </a:prstGeom>
          </p:spPr>
        </p:pic>
      </p:grpSp>
      <p:pic>
        <p:nvPicPr>
          <p:cNvPr id="37" name="Object 6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123224" y="716971"/>
            <a:ext cx="796786" cy="669030"/>
          </a:xfrm>
          <a:prstGeom prst="rect">
            <a:avLst/>
          </a:prstGeom>
        </p:spPr>
      </p:pic>
      <p:grpSp>
        <p:nvGrpSpPr>
          <p:cNvPr id="38" name="그룹 1018"/>
          <p:cNvGrpSpPr/>
          <p:nvPr/>
        </p:nvGrpSpPr>
        <p:grpSpPr>
          <a:xfrm>
            <a:off x="7707044" y="1154878"/>
            <a:ext cx="442455" cy="239546"/>
            <a:chOff x="13746290" y="3105997"/>
            <a:chExt cx="628372" cy="325776"/>
          </a:xfrm>
        </p:grpSpPr>
        <p:pic>
          <p:nvPicPr>
            <p:cNvPr id="39" name="Object 6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8340000">
              <a:off x="13746290" y="3105997"/>
              <a:ext cx="628372" cy="325776"/>
            </a:xfrm>
            <a:prstGeom prst="rect">
              <a:avLst/>
            </a:prstGeom>
          </p:spPr>
        </p:pic>
      </p:grpSp>
      <p:grpSp>
        <p:nvGrpSpPr>
          <p:cNvPr id="40" name="그룹 1021"/>
          <p:cNvGrpSpPr/>
          <p:nvPr/>
        </p:nvGrpSpPr>
        <p:grpSpPr>
          <a:xfrm>
            <a:off x="9478279" y="1451933"/>
            <a:ext cx="1620000" cy="1620000"/>
            <a:chOff x="15399040" y="2980498"/>
            <a:chExt cx="2245942" cy="2245942"/>
          </a:xfrm>
        </p:grpSpPr>
        <p:grpSp>
          <p:nvGrpSpPr>
            <p:cNvPr id="41" name="그룹 1022"/>
            <p:cNvGrpSpPr/>
            <p:nvPr/>
          </p:nvGrpSpPr>
          <p:grpSpPr>
            <a:xfrm>
              <a:off x="15399040" y="2980498"/>
              <a:ext cx="2245942" cy="2245942"/>
              <a:chOff x="15399040" y="2980498"/>
              <a:chExt cx="2245942" cy="2245942"/>
            </a:xfrm>
          </p:grpSpPr>
          <p:pic>
            <p:nvPicPr>
              <p:cNvPr id="44" name="Object 7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399040" y="2980498"/>
                <a:ext cx="2245942" cy="2245942"/>
              </a:xfrm>
              <a:prstGeom prst="rect">
                <a:avLst/>
              </a:prstGeom>
            </p:spPr>
          </p:pic>
        </p:grpSp>
        <p:grpSp>
          <p:nvGrpSpPr>
            <p:cNvPr id="42" name="그룹 1023"/>
            <p:cNvGrpSpPr/>
            <p:nvPr/>
          </p:nvGrpSpPr>
          <p:grpSpPr>
            <a:xfrm>
              <a:off x="15429950" y="3011408"/>
              <a:ext cx="2184123" cy="2184123"/>
              <a:chOff x="15429950" y="3011408"/>
              <a:chExt cx="2184123" cy="2184123"/>
            </a:xfrm>
          </p:grpSpPr>
          <p:pic>
            <p:nvPicPr>
              <p:cNvPr id="43" name="Object 77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5429950" y="3011408"/>
                <a:ext cx="2184123" cy="2184123"/>
              </a:xfrm>
              <a:prstGeom prst="rect">
                <a:avLst/>
              </a:prstGeom>
            </p:spPr>
          </p:pic>
        </p:grpSp>
      </p:grpSp>
      <p:pic>
        <p:nvPicPr>
          <p:cNvPr id="45" name="Object 8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9099133" y="3220145"/>
            <a:ext cx="2297291" cy="1013421"/>
          </a:xfrm>
          <a:prstGeom prst="rect">
            <a:avLst/>
          </a:prstGeom>
        </p:spPr>
      </p:pic>
      <p:pic>
        <p:nvPicPr>
          <p:cNvPr id="46" name="Object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31521" y="3814807"/>
            <a:ext cx="2058175" cy="439837"/>
          </a:xfrm>
          <a:prstGeom prst="rect">
            <a:avLst/>
          </a:prstGeom>
        </p:spPr>
      </p:pic>
      <p:pic>
        <p:nvPicPr>
          <p:cNvPr id="47" name="Object 82"/>
          <p:cNvPicPr>
            <a:picLocks noChangeAspect="1"/>
          </p:cNvPicPr>
          <p:nvPr/>
        </p:nvPicPr>
        <p:blipFill rotWithShape="1">
          <a:blip r:embed="rId24"/>
          <a:srcRect r="2040" b="56750"/>
          <a:stretch>
            <a:fillRect/>
          </a:stretch>
        </p:blipFill>
        <p:spPr>
          <a:xfrm>
            <a:off x="9076698" y="4475110"/>
            <a:ext cx="2423163" cy="702232"/>
          </a:xfrm>
          <a:prstGeom prst="rect">
            <a:avLst/>
          </a:prstGeom>
        </p:spPr>
      </p:pic>
      <p:pic>
        <p:nvPicPr>
          <p:cNvPr id="48" name="Object 8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8745768" y="2877234"/>
            <a:ext cx="780416" cy="669029"/>
          </a:xfrm>
          <a:prstGeom prst="rect">
            <a:avLst/>
          </a:prstGeom>
        </p:spPr>
      </p:pic>
      <p:grpSp>
        <p:nvGrpSpPr>
          <p:cNvPr id="49" name="그룹 1024"/>
          <p:cNvGrpSpPr/>
          <p:nvPr/>
        </p:nvGrpSpPr>
        <p:grpSpPr>
          <a:xfrm>
            <a:off x="9266976" y="2842926"/>
            <a:ext cx="442455" cy="239546"/>
            <a:chOff x="15190665" y="4797660"/>
            <a:chExt cx="628372" cy="325776"/>
          </a:xfrm>
        </p:grpSpPr>
        <p:pic>
          <p:nvPicPr>
            <p:cNvPr id="50" name="Object 8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8660000">
              <a:off x="15190665" y="4797660"/>
              <a:ext cx="628372" cy="325776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19232" y="5433141"/>
            <a:ext cx="181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 공동개발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31430" y="5412338"/>
            <a:ext cx="2653829" cy="823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 수집, 정제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5544" y="5409664"/>
            <a:ext cx="2693580" cy="81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/>
              <a:t>역할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 총괄</a:t>
            </a:r>
          </a:p>
          <a:p>
            <a:pPr algn="ctr">
              <a:defRPr/>
            </a:pPr>
            <a:r>
              <a:rPr lang="ko-KR" altLang="en-US" sz="1600" dirty="0"/>
              <a:t>개발환경 구축(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환경 초기 설정)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98177" y="5433142"/>
            <a:ext cx="2423162" cy="57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/>
              <a:t>역할</a:t>
            </a:r>
            <a:r>
              <a:rPr lang="en-US" altLang="ko-KR" sz="1600"/>
              <a:t>: </a:t>
            </a:r>
            <a:r>
              <a:rPr lang="ko-KR" altLang="en-US" sz="1600"/>
              <a:t>딥러닝 학습모델</a:t>
            </a:r>
          </a:p>
          <a:p>
            <a:pPr algn="ctr">
              <a:defRPr/>
            </a:pPr>
            <a:r>
              <a:rPr lang="ko-KR" altLang="en-US" sz="1600"/>
              <a:t>공동개발</a:t>
            </a:r>
            <a:endParaRPr lang="en-US" altLang="ko-KR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5/26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CNN Detection Cam </a:t>
            </a:r>
            <a:r>
              <a:rPr lang="ko-KR" altLang="en-US" sz="2400"/>
              <a:t>개발동기</a:t>
            </a:r>
          </a:p>
        </p:txBody>
      </p:sp>
      <p:grpSp>
        <p:nvGrpSpPr>
          <p:cNvPr id="4" name="그룹 1004"/>
          <p:cNvGrpSpPr/>
          <p:nvPr/>
        </p:nvGrpSpPr>
        <p:grpSpPr>
          <a:xfrm>
            <a:off x="768690" y="1466196"/>
            <a:ext cx="3911563" cy="1701613"/>
            <a:chOff x="4238296" y="2018927"/>
            <a:chExt cx="7285957" cy="2916953"/>
          </a:xfrm>
        </p:grpSpPr>
        <p:pic>
          <p:nvPicPr>
            <p:cNvPr id="6" name="Object 2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38296" y="2018927"/>
              <a:ext cx="7285957" cy="2916953"/>
            </a:xfrm>
            <a:prstGeom prst="rect">
              <a:avLst/>
            </a:prstGeom>
          </p:spPr>
        </p:pic>
      </p:grpSp>
      <p:grpSp>
        <p:nvGrpSpPr>
          <p:cNvPr id="7" name="그룹 1003"/>
          <p:cNvGrpSpPr/>
          <p:nvPr/>
        </p:nvGrpSpPr>
        <p:grpSpPr>
          <a:xfrm>
            <a:off x="707950" y="3547105"/>
            <a:ext cx="5310771" cy="1578039"/>
            <a:chOff x="1360404" y="6071340"/>
            <a:chExt cx="7782453" cy="2573074"/>
          </a:xfrm>
        </p:grpSpPr>
        <p:pic>
          <p:nvPicPr>
            <p:cNvPr id="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0404" y="6071340"/>
              <a:ext cx="7782453" cy="2573074"/>
            </a:xfrm>
            <a:prstGeom prst="rect">
              <a:avLst/>
            </a:prstGeom>
          </p:spPr>
        </p:pic>
      </p:grpSp>
      <p:pic>
        <p:nvPicPr>
          <p:cNvPr id="9" name="Object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5405" y="5155558"/>
            <a:ext cx="5193316" cy="347553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9162" y="1654728"/>
            <a:ext cx="436969" cy="400113"/>
          </a:xfrm>
          <a:prstGeom prst="rect">
            <a:avLst/>
          </a:prstGeom>
        </p:spPr>
      </p:pic>
      <p:pic>
        <p:nvPicPr>
          <p:cNvPr id="11" name="Object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9162" y="2669085"/>
            <a:ext cx="464191" cy="400113"/>
          </a:xfrm>
          <a:prstGeom prst="rect">
            <a:avLst/>
          </a:prstGeom>
        </p:spPr>
      </p:pic>
      <p:pic>
        <p:nvPicPr>
          <p:cNvPr id="12" name="Object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9162" y="3829429"/>
            <a:ext cx="463956" cy="400113"/>
          </a:xfrm>
          <a:prstGeom prst="rect">
            <a:avLst/>
          </a:prstGeom>
        </p:spPr>
      </p:pic>
      <p:pic>
        <p:nvPicPr>
          <p:cNvPr id="13" name="Object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62387" y="1487814"/>
            <a:ext cx="4237298" cy="694562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62387" y="2570366"/>
            <a:ext cx="3911563" cy="683206"/>
          </a:xfrm>
          <a:prstGeom prst="rect">
            <a:avLst/>
          </a:prstGeom>
        </p:spPr>
      </p:pic>
      <p:pic>
        <p:nvPicPr>
          <p:cNvPr id="15" name="Object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92" y="3641562"/>
            <a:ext cx="4088414" cy="694563"/>
          </a:xfrm>
          <a:prstGeom prst="rect">
            <a:avLst/>
          </a:prstGeom>
        </p:spPr>
      </p:pic>
      <p:pic>
        <p:nvPicPr>
          <p:cNvPr id="16" name="Object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21120000">
            <a:off x="5026834" y="946045"/>
            <a:ext cx="1811776" cy="430317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4585115" y="1603904"/>
            <a:ext cx="316532" cy="168272"/>
            <a:chOff x="11452775" y="2954451"/>
            <a:chExt cx="688404" cy="310153"/>
          </a:xfrm>
        </p:grpSpPr>
        <p:pic>
          <p:nvPicPr>
            <p:cNvPr id="18" name="Object 1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6720000">
              <a:off x="11452775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699162" y="4901905"/>
            <a:ext cx="463957" cy="391113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262387" y="4757002"/>
            <a:ext cx="3791196" cy="67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2808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6/26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5355256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서론</a:t>
            </a:r>
            <a:r>
              <a:rPr lang="en-US" altLang="ko-KR"/>
              <a:t> </a:t>
            </a:r>
            <a:r>
              <a:rPr lang="en-US" altLang="ko-KR" sz="2400"/>
              <a:t>- </a:t>
            </a:r>
            <a:r>
              <a:rPr lang="en-US" altLang="ko-KR" sz="2400">
                <a:latin typeface="+mn-lt"/>
                <a:ea typeface="+mn-ea"/>
                <a:cs typeface="+mn-cs"/>
              </a:rPr>
              <a:t>CNN Detection Cam </a:t>
            </a:r>
            <a:r>
              <a:rPr lang="ko-KR" altLang="en-US" sz="2400"/>
              <a:t>개발목적</a:t>
            </a:r>
          </a:p>
        </p:txBody>
      </p:sp>
      <p:pic>
        <p:nvPicPr>
          <p:cNvPr id="21" name="Object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4182" y="1338943"/>
            <a:ext cx="7267209" cy="56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3464" y="2561283"/>
            <a:ext cx="101250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/>
              <a:t>▶ 안정성</a:t>
            </a:r>
            <a:r>
              <a:rPr lang="en-US" altLang="ko-KR" sz="2400" b="1"/>
              <a:t>, </a:t>
            </a:r>
            <a:r>
              <a:rPr lang="ko-KR" altLang="en-US" sz="2400" b="1"/>
              <a:t>편리성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주행가능 도로 감지를 통해 안전성을 확보</a:t>
            </a:r>
          </a:p>
          <a:p>
            <a:pPr lvl="0">
              <a:defRPr/>
            </a:pPr>
            <a:r>
              <a:rPr lang="ko-KR" altLang="en-US" sz="2400"/>
              <a:t> </a:t>
            </a:r>
            <a:r>
              <a:rPr lang="en-US" altLang="ko-KR" sz="2400"/>
              <a:t>- </a:t>
            </a:r>
            <a:r>
              <a:rPr lang="ko-KR" altLang="en-US" sz="2400"/>
              <a:t>탑승자에게 자전거 도로로 목적지까지 안내해 이동수단의 편리성을 제공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ko-KR" altLang="en-US" sz="2400" b="1"/>
              <a:t>▶ 불법 주행 감소</a:t>
            </a:r>
          </a:p>
          <a:p>
            <a:pPr lvl="0">
              <a:defRPr/>
            </a:pPr>
            <a:r>
              <a:rPr lang="en-US" altLang="ko-KR" sz="2400"/>
              <a:t> - </a:t>
            </a:r>
            <a:r>
              <a:rPr lang="ko-KR" altLang="en-US" sz="2400"/>
              <a:t>탑승자가 이용 중에 불법주행을 인식해 불법주행 법률에 대한 인식률과 실제</a:t>
            </a:r>
          </a:p>
          <a:p>
            <a:pPr lvl="0">
              <a:defRPr/>
            </a:pPr>
            <a:r>
              <a:rPr lang="ko-KR" altLang="en-US" sz="2400"/>
              <a:t>  준수율의 차이를 줄여 불법주행 감소 및 사고 예방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4713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7/26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3" y="222789"/>
            <a:ext cx="4214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dirty="0"/>
              <a:t>서론</a:t>
            </a:r>
            <a:r>
              <a:rPr lang="en-US" altLang="ko-KR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국내 </a:t>
            </a:r>
            <a:r>
              <a:rPr lang="en-US" altLang="ko-KR" sz="2400" dirty="0"/>
              <a:t>AI</a:t>
            </a:r>
            <a:r>
              <a:rPr lang="ko-KR" altLang="en-US" sz="2400" dirty="0"/>
              <a:t> 관련 연구 현황</a:t>
            </a:r>
          </a:p>
        </p:txBody>
      </p:sp>
      <p:sp>
        <p:nvSpPr>
          <p:cNvPr id="1032" name="직사각형 1031"/>
          <p:cNvSpPr/>
          <p:nvPr/>
        </p:nvSpPr>
        <p:spPr>
          <a:xfrm>
            <a:off x="5158739" y="2407678"/>
            <a:ext cx="6705601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2000" b="1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의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AI </a:t>
            </a:r>
            <a:r>
              <a:rPr lang="ko-KR" altLang="en-US" sz="2000" b="1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인증 서비스란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,</a:t>
            </a:r>
          </a:p>
          <a:p>
            <a:pPr algn="l">
              <a:defRPr/>
            </a:pP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이용자가 공유 전동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킥보드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대여 시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헬멧 착용 유무를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알파카앱을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통해 사진을 찍어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</a:p>
          <a:p>
            <a:pPr algn="l">
              <a:defRPr/>
            </a:pP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인증하고 헬멧 착용에 따라 </a:t>
            </a: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알파카에서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사용할 수 있는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2000" dirty="0" err="1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현금성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포인트 </a:t>
            </a:r>
            <a:r>
              <a:rPr lang="en-US" altLang="ko-KR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100 </a:t>
            </a:r>
            <a:r>
              <a:rPr lang="ko-KR" altLang="en-US" sz="2000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보너스 지급하는 기능</a:t>
            </a:r>
            <a:endParaRPr lang="en-US" altLang="ko-KR" sz="2000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ko-KR" altLang="en-US" sz="20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출처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_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전기신문</a:t>
            </a:r>
            <a:r>
              <a:rPr lang="en-US" altLang="ko-KR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:</a:t>
            </a:r>
            <a:r>
              <a:rPr lang="ko-KR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en-US" sz="1400" b="0" i="0" strike="noStrike" dirty="0">
                <a:solidFill>
                  <a:srgbClr val="1E1E1E">
                    <a:alpha val="100000"/>
                  </a:srgbClr>
                </a:solidFill>
                <a:latin typeface="+mj-ea"/>
                <a:ea typeface="+mj-ea"/>
                <a:hlinkClick r:id="rId2"/>
              </a:rPr>
              <a:t>https://www.electimes.com/news/articleView.html?idxno=219170</a:t>
            </a: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  <a:p>
            <a:pPr algn="l">
              <a:defRPr/>
            </a:pPr>
            <a:endParaRPr lang="en-US" altLang="en-US" sz="1400" b="0" i="0" strike="noStrike" dirty="0">
              <a:solidFill>
                <a:srgbClr val="1E1E1E">
                  <a:alpha val="100000"/>
                </a:srgbClr>
              </a:solidFill>
              <a:latin typeface="+mj-ea"/>
              <a:ea typeface="+mj-ea"/>
            </a:endParaRPr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7648" y="1681679"/>
            <a:ext cx="3211927" cy="4380886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0420" y="946041"/>
            <a:ext cx="2646382" cy="7458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22135" y="6358212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8/26</a:t>
            </a:r>
          </a:p>
        </p:txBody>
      </p:sp>
      <p:sp>
        <p:nvSpPr>
          <p:cNvPr id="1029" name="TextBox 2"/>
          <p:cNvSpPr txBox="1"/>
          <p:nvPr/>
        </p:nvSpPr>
        <p:spPr>
          <a:xfrm>
            <a:off x="336882" y="222789"/>
            <a:ext cx="4288458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400" b="1" i="0" u="none" strike="noStrike" kern="1200" cap="none" spc="0" normalizeH="0" baseline="0">
                <a:solidFill>
                  <a:srgbClr val="000000"/>
                </a:solidFill>
              </a:rPr>
              <a:t>서론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</a:rPr>
              <a:t>– CDC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</a:rPr>
              <a:t>문제점 및 해결방안 </a:t>
            </a:r>
          </a:p>
        </p:txBody>
      </p:sp>
      <p:sp>
        <p:nvSpPr>
          <p:cNvPr id="1041" name="TextBox 9"/>
          <p:cNvSpPr txBox="1"/>
          <p:nvPr/>
        </p:nvSpPr>
        <p:spPr>
          <a:xfrm>
            <a:off x="685282" y="1141714"/>
            <a:ext cx="11062277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[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문제점 및 해결방안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]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1)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5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주차 문제점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문제점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과적합과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1.0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의 정확도가 나오는 문제 발생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목표로 하는 클래스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개의 구현이 이뤄지지 않음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2)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6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주차 해결방안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5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주차 때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training : validation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=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7:3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으로 각각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       350:150으로 했으나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6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주차 때는 490:210으로 변경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      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낮 데이터만으로 490:210으로 정리하여 학습 시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         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</a:rPr>
              <a:t>과적합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문제 일부 해결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</a:rPr>
              <a:t>  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5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주차 때는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2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개 클래스 구현 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lang="en-US" altLang="ko-KR" sz="2000" dirty="0">
                <a:solidFill>
                  <a:srgbClr val="000000"/>
                </a:solidFill>
              </a:rPr>
              <a:t>      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</a:rPr>
              <a:t>-&gt;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4개의 클래스의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</a:rPr>
              <a:t>CNN알고리즘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</a:rPr>
              <a:t> 구현 성공</a:t>
            </a:r>
            <a:endParaRPr kumimoji="0" lang="ko-KR" altLang="en-US" sz="16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</a:rPr>
              <a:t>      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 dirty="0">
              <a:solidFill>
                <a:srgbClr val="000000"/>
              </a:solidFill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AutoNum type="arabicPeriod"/>
              <a:defRPr>
                <a:latin typeface="+mn-lt"/>
                <a:ea typeface="+mn-ea"/>
                <a:cs typeface="+mn-cs"/>
              </a:defRPr>
            </a:pPr>
            <a:endParaRPr kumimoji="0" lang="ko-KR" altLang="en-US" sz="1600" b="0" i="0" u="none" strike="noStrike" kern="1200" cap="none" spc="0" normalizeH="0" baseline="0" dirty="0">
              <a:solidFill>
                <a:srgbClr val="000000"/>
              </a:solidFill>
            </a:endParaRPr>
          </a:p>
        </p:txBody>
      </p:sp>
      <p:pic>
        <p:nvPicPr>
          <p:cNvPr id="1042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55188" y="621896"/>
            <a:ext cx="3743523" cy="5614208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5C9DE459-BDB3-4251-84FB-0E7289D57C5D}"/>
              </a:ext>
            </a:extLst>
          </p:cNvPr>
          <p:cNvSpPr txBox="1"/>
          <p:nvPr/>
        </p:nvSpPr>
        <p:spPr>
          <a:xfrm>
            <a:off x="8360458" y="6209932"/>
            <a:ext cx="2202138" cy="296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+mn-lt"/>
                <a:ea typeface="+mn-ea"/>
                <a:cs typeface="+mn-cs"/>
              </a:defRPr>
            </a:pP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▲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5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주차 시도 사진 자료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9105" y="6357056"/>
            <a:ext cx="4796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/>
              <a:t>9/26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884" y="222789"/>
            <a:ext cx="10432081" cy="4515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/>
              <a:t>본론</a:t>
            </a:r>
            <a:r>
              <a:rPr lang="en-US" altLang="ko-KR" sz="2400"/>
              <a:t> – CNN detection cam </a:t>
            </a:r>
            <a:r>
              <a:rPr lang="ko-KR" altLang="en-US" sz="2400"/>
              <a:t>구현환경</a:t>
            </a:r>
            <a:r>
              <a:rPr lang="en-US" altLang="ko-KR" sz="2400"/>
              <a:t>_</a:t>
            </a:r>
            <a:r>
              <a:rPr lang="ko-KR" altLang="en-US" sz="2400"/>
              <a:t>이미지 분류</a:t>
            </a:r>
            <a:r>
              <a:rPr lang="en-US" altLang="ko-KR" sz="2400"/>
              <a:t> </a:t>
            </a:r>
            <a:r>
              <a:rPr lang="ko-KR" altLang="en-US" sz="2400"/>
              <a:t>인공지능 모델 개발환경 구축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1985" y="820879"/>
            <a:ext cx="6951682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인공지능 개발에 적합한 프로그래밍 언어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/>
              <a:t>대부분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/</a:t>
            </a:r>
            <a:r>
              <a:rPr lang="ko-KR" altLang="en-US" sz="1400" dirty="0"/>
              <a:t>딥러닝</a:t>
            </a:r>
            <a:r>
              <a:rPr lang="en-US" altLang="ko-KR" sz="1400" dirty="0"/>
              <a:t>/</a:t>
            </a:r>
            <a:r>
              <a:rPr lang="ko-KR" altLang="en-US" sz="1400" dirty="0"/>
              <a:t>프레임워크는 </a:t>
            </a:r>
            <a:r>
              <a:rPr lang="ko-KR" altLang="en-US" sz="1400" dirty="0" err="1"/>
              <a:t>파이썬용으로</a:t>
            </a:r>
            <a:r>
              <a:rPr lang="ko-KR" altLang="en-US" sz="1400" dirty="0"/>
              <a:t> 만들어짐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/>
              <a:t> </a:t>
            </a:r>
            <a:r>
              <a:rPr lang="EN-US" sz="1400" b="1" i="0" u="none" strike="noStrike" dirty="0"/>
              <a:t>: </a:t>
            </a:r>
            <a:r>
              <a:rPr sz="1400" b="1" i="0" u="none" strike="noStrike" dirty="0" err="1"/>
              <a:t>프로그래밍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개발</a:t>
            </a:r>
            <a:endParaRPr sz="1400" b="1" i="0" u="none" strike="noStrike" dirty="0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dirty="0"/>
              <a:t>: </a:t>
            </a:r>
            <a:r>
              <a:rPr lang="EN-US" sz="1100" b="0" i="0" u="sng" strike="noStrike" dirty="0">
                <a:hlinkClick r:id="rId2"/>
              </a:rPr>
              <a:t>https://www.python.org/</a:t>
            </a:r>
            <a:endParaRPr lang="EN-US" sz="1100" b="0" i="0" u="sng" strike="no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121985" y="2247875"/>
            <a:ext cx="6894689" cy="128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212529"/>
                </a:solidFill>
              </a:rPr>
              <a:t>Open Source 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기반의 웹 플랫폼 및 어플리케이션으로</a:t>
            </a:r>
            <a:r>
              <a:rPr lang="en-US" altLang="ko-KR" sz="1400" b="0" i="0" dirty="0">
                <a:solidFill>
                  <a:srgbClr val="212529"/>
                </a:solidFill>
                <a:effectLst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0" i="0" dirty="0" err="1">
                <a:solidFill>
                  <a:srgbClr val="212529"/>
                </a:solidFill>
                <a:effectLst/>
              </a:rPr>
              <a:t>파이썬을</a:t>
            </a:r>
            <a:r>
              <a:rPr lang="ko-KR" altLang="en-US" sz="1400" b="0" i="0" dirty="0">
                <a:solidFill>
                  <a:srgbClr val="212529"/>
                </a:solidFill>
                <a:effectLst/>
              </a:rPr>
              <a:t> 비롯한 다양한 프로그래밍 언어로 코드 작성 및 실행하는 개발 환경을 제공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우리가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사용할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파이썬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코드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</a:t>
            </a:r>
            <a:r>
              <a:rPr sz="1400" b="1" i="0" u="none" strike="noStrike" dirty="0"/>
              <a:t> 및 </a:t>
            </a:r>
            <a:r>
              <a:rPr sz="1400" b="1" i="0" u="none" strike="noStrike" dirty="0" err="1"/>
              <a:t>실행</a:t>
            </a:r>
            <a:endParaRPr sz="1400" b="1" i="0" u="none" strike="noStrike" dirty="0"/>
          </a:p>
          <a:p>
            <a:pPr lvl="0">
              <a:defRPr/>
            </a:pPr>
            <a:r>
              <a:rPr lang="en-US" altLang="en-US" sz="1100" dirty="0">
                <a:latin typeface="+mn-lt"/>
                <a:ea typeface="+mn-ea"/>
                <a:cs typeface="+mn-cs"/>
                <a:hlinkClick r:id="rId3"/>
              </a:rPr>
              <a:t>https://jupyter.org/</a:t>
            </a:r>
            <a:endParaRPr lang="en-US" altLang="en-US" sz="11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4546" y="3745516"/>
            <a:ext cx="5500395" cy="2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en-US" sz="120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141600" y="2739779"/>
            <a:ext cx="2400931" cy="647080"/>
          </a:xfrm>
          <a:prstGeom prst="rect">
            <a:avLst/>
          </a:prstGeom>
          <a:noFill/>
        </p:spPr>
      </p:pic>
      <p:grpSp>
        <p:nvGrpSpPr>
          <p:cNvPr id="1027" name="그룹 10"/>
          <p:cNvGrpSpPr/>
          <p:nvPr/>
        </p:nvGrpSpPr>
        <p:grpSpPr>
          <a:xfrm>
            <a:off x="2153812" y="4102104"/>
            <a:ext cx="2431763" cy="905361"/>
            <a:chOff x="1847625" y="6478294"/>
            <a:chExt cx="4541055" cy="1630323"/>
          </a:xfrm>
        </p:grpSpPr>
        <p:pic>
          <p:nvPicPr>
            <p:cNvPr id="1028" name="Picture 6" descr="Keras Applications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79600" y="6478294"/>
              <a:ext cx="3683000" cy="1280010"/>
            </a:xfrm>
            <a:prstGeom prst="rect">
              <a:avLst/>
            </a:prstGeom>
            <a:noFill/>
            <a:ln/>
          </p:spPr>
        </p:pic>
        <p:sp>
          <p:nvSpPr>
            <p:cNvPr id="1029" name="TextBox 12"/>
            <p:cNvSpPr txBox="1"/>
            <p:nvPr/>
          </p:nvSpPr>
          <p:spPr>
            <a:xfrm>
              <a:off x="1847625" y="7619800"/>
              <a:ext cx="4541055" cy="488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0" name="TextBox 18"/>
          <p:cNvSpPr txBox="1"/>
          <p:nvPr/>
        </p:nvSpPr>
        <p:spPr>
          <a:xfrm>
            <a:off x="5121985" y="3648598"/>
            <a:ext cx="6892481" cy="164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사용자가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딥러닝을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보다 쉽게 할 수 있도록 도와주는 파이썬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쉬운 고수준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API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제공하면서도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TENSORFLOW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와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같은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저수준의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API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와</a:t>
            </a:r>
            <a:r>
              <a:rPr kumimoji="0" lang="en-US" altLang="ko-KR" sz="1400" b="0" i="0" u="none" strike="noStrike" kern="1200" cap="none" spc="0" normalizeH="0" baseline="0" dirty="0">
                <a:solidFill>
                  <a:srgbClr val="000000"/>
                </a:solidFill>
              </a:rPr>
              <a:t> 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호환이 잘 되어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원하는 네트워크 구조 만들 수 있음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400" b="1" i="0" u="none" strike="noStrike" dirty="0"/>
              <a:t>:</a:t>
            </a:r>
            <a:r>
              <a:rPr lang="ko-KR" altLang="en-US" sz="1400" b="1" i="0" u="none" strike="noStrike" dirty="0"/>
              <a:t> </a:t>
            </a:r>
            <a:r>
              <a:rPr sz="1400" b="1" i="0" u="none" strike="noStrike" dirty="0" err="1"/>
              <a:t>파이썬으로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작성된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오픈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소스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신경망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라이브러리로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텐서플로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사용을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위해</a:t>
            </a:r>
            <a:r>
              <a:rPr sz="1400" b="1" i="0" u="none" strike="noStrike" dirty="0"/>
              <a:t> </a:t>
            </a:r>
            <a:r>
              <a:rPr sz="1400" b="1" i="0" u="none" strike="noStrike" dirty="0" err="1"/>
              <a:t>사용함</a:t>
            </a:r>
            <a:r>
              <a:rPr sz="1400" b="1" i="0" u="none" strike="noStrike" dirty="0"/>
              <a:t> 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100" b="0" i="0" u="sng" strike="noStrike" dirty="0">
                <a:hlinkClick r:id="rId6"/>
              </a:rPr>
              <a:t>https://keras.io/api/applications/</a:t>
            </a:r>
            <a:endParaRPr lang="EN-US" sz="1100" b="0" i="0" u="sng" strike="noStrike" dirty="0"/>
          </a:p>
        </p:txBody>
      </p:sp>
      <p:grpSp>
        <p:nvGrpSpPr>
          <p:cNvPr id="1031" name="그룹 13"/>
          <p:cNvGrpSpPr/>
          <p:nvPr/>
        </p:nvGrpSpPr>
        <p:grpSpPr>
          <a:xfrm>
            <a:off x="1827074" y="5283664"/>
            <a:ext cx="3060814" cy="1140720"/>
            <a:chOff x="9345332" y="2127491"/>
            <a:chExt cx="4656842" cy="1562851"/>
          </a:xfrm>
        </p:grpSpPr>
        <p:pic>
          <p:nvPicPr>
            <p:cNvPr id="1032" name="Picture 8" descr="GitHub - tensorflow/tensorflow: An Open Source Machine Learning Framework  for Everyone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9345332" y="2127491"/>
              <a:ext cx="4656842" cy="1562851"/>
            </a:xfrm>
            <a:prstGeom prst="rect">
              <a:avLst/>
            </a:prstGeom>
            <a:noFill/>
            <a:ln/>
          </p:spPr>
        </p:pic>
        <p:sp>
          <p:nvSpPr>
            <p:cNvPr id="1033" name="TextBox 15"/>
            <p:cNvSpPr txBox="1"/>
            <p:nvPr/>
          </p:nvSpPr>
          <p:spPr>
            <a:xfrm>
              <a:off x="9829799" y="3271754"/>
              <a:ext cx="366677" cy="372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>
                  <a:latin typeface="+mn-lt"/>
                  <a:ea typeface="+mn-ea"/>
                  <a:cs typeface="+mn-cs"/>
                </a:defRPr>
              </a:pPr>
              <a:endParaRPr kumimoji="0" lang="en-US" altLang="ko-KR" sz="1200" b="0" i="0" u="none" strike="noStrike" kern="1200" cap="none" spc="0" normalizeH="0" baseline="0">
                <a:solidFill>
                  <a:srgbClr val="000000"/>
                </a:solidFill>
              </a:endParaRPr>
            </a:p>
          </p:txBody>
        </p:sp>
      </p:grpSp>
      <p:sp>
        <p:nvSpPr>
          <p:cNvPr id="1034" name="TextBox 19"/>
          <p:cNvSpPr txBox="1"/>
          <p:nvPr/>
        </p:nvSpPr>
        <p:spPr>
          <a:xfrm>
            <a:off x="5121985" y="5424422"/>
            <a:ext cx="6851936" cy="100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수치계산과 대규모 </a:t>
            </a:r>
            <a:r>
              <a:rPr kumimoji="0" lang="ko-KR" altLang="en-US" sz="1400" b="0" i="0" u="none" strike="noStrike" kern="1200" cap="none" spc="0" normalizeH="0" baseline="0" dirty="0" err="1">
                <a:solidFill>
                  <a:srgbClr val="000000"/>
                </a:solidFill>
              </a:rPr>
              <a:t>머신러닝을</a:t>
            </a: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 위한 오픈소스 라이브러리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ko-KR" altLang="en-US" sz="1400" b="0" i="0" u="none" strike="noStrike" kern="1200" cap="none" spc="0" normalizeH="0" baseline="0" dirty="0">
                <a:solidFill>
                  <a:srgbClr val="000000"/>
                </a:solidFill>
              </a:rPr>
              <a:t>딥러닝 프로그램을 구현할 수 있도록 다양한 기능 제공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pPr>
            <a:r>
              <a:rPr lang="EN-US" sz="1100" b="0" i="0" u="sng" strike="noStrike" dirty="0">
                <a:hlinkClick r:id="rId8"/>
              </a:rPr>
              <a:t>https://www.tensorflow.org/?hl=k</a:t>
            </a:r>
            <a:endParaRPr lang="EN-US" sz="1100" b="0" i="0" u="sng" strike="noStrike" dirty="0"/>
          </a:p>
        </p:txBody>
      </p:sp>
      <p:sp>
        <p:nvSpPr>
          <p:cNvPr id="1037" name="TextBox 1036"/>
          <p:cNvSpPr txBox="1"/>
          <p:nvPr/>
        </p:nvSpPr>
        <p:spPr>
          <a:xfrm>
            <a:off x="886459" y="1075056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5400" dirty="0">
                <a:latin typeface="+mj-ea"/>
                <a:ea typeface="+mj-ea"/>
              </a:rPr>
              <a:t>①</a:t>
            </a:r>
            <a:endParaRPr lang="en-US" altLang="en-US" sz="5400" dirty="0">
              <a:latin typeface="+mj-ea"/>
              <a:ea typeface="+mj-ea"/>
              <a:cs typeface="+mn-cs"/>
            </a:endParaRPr>
          </a:p>
        </p:txBody>
      </p:sp>
      <p:sp>
        <p:nvSpPr>
          <p:cNvPr id="1038" name="TextBox 1037"/>
          <p:cNvSpPr txBox="1"/>
          <p:nvPr/>
        </p:nvSpPr>
        <p:spPr>
          <a:xfrm>
            <a:off x="886459" y="2537951"/>
            <a:ext cx="857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②</a:t>
            </a:r>
          </a:p>
        </p:txBody>
      </p:sp>
      <p:sp>
        <p:nvSpPr>
          <p:cNvPr id="1039" name="TextBox 1038"/>
          <p:cNvSpPr txBox="1"/>
          <p:nvPr/>
        </p:nvSpPr>
        <p:spPr>
          <a:xfrm>
            <a:off x="886459" y="3966040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>
                <a:latin typeface="+mn-lt"/>
                <a:ea typeface="+mn-ea"/>
                <a:cs typeface="+mn-cs"/>
              </a:defRPr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③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886459" y="5392359"/>
            <a:ext cx="881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5400" b="0" i="0" u="none" strike="noStrike" kern="1200" cap="none" spc="0" normalizeH="0" baseline="0" dirty="0">
                <a:solidFill>
                  <a:srgbClr val="000000"/>
                </a:solidFill>
                <a:latin typeface="+mj-ea"/>
                <a:ea typeface="+mj-ea"/>
              </a:rPr>
              <a:t>④</a:t>
            </a:r>
            <a:endParaRPr lang="ko-KR" altLang="en-US" sz="5400" dirty="0">
              <a:latin typeface="+mj-ea"/>
              <a:ea typeface="+mj-ea"/>
              <a:cs typeface="+mn-cs"/>
            </a:endParaRPr>
          </a:p>
        </p:txBody>
      </p:sp>
      <p:grpSp>
        <p:nvGrpSpPr>
          <p:cNvPr id="1041" name="그룹 3"/>
          <p:cNvGrpSpPr/>
          <p:nvPr/>
        </p:nvGrpSpPr>
        <p:grpSpPr>
          <a:xfrm>
            <a:off x="2083462" y="1127428"/>
            <a:ext cx="2314768" cy="925655"/>
            <a:chOff x="1676400" y="2247900"/>
            <a:chExt cx="4350026" cy="1620684"/>
          </a:xfrm>
        </p:grpSpPr>
        <p:pic>
          <p:nvPicPr>
            <p:cNvPr id="1042" name="Picture 2" descr="프로그래밍] 파이썬 Python , 정체를 모른다면 Click : 네이버 블로그"/>
            <p:cNvPicPr>
              <a:picLocks noChangeAspect="1" noChangeArrowheads="1"/>
            </p:cNvPicPr>
            <p:nvPr/>
          </p:nvPicPr>
          <p:blipFill rotWithShape="1">
            <a:blip r:embed="rId9"/>
            <a:srcRect l="15000" t="31520" r="14000" b="36960"/>
            <a:stretch>
              <a:fillRect/>
            </a:stretch>
          </p:blipFill>
          <p:spPr>
            <a:xfrm>
              <a:off x="1676400" y="2247900"/>
              <a:ext cx="4350026" cy="1286627"/>
            </a:xfrm>
            <a:prstGeom prst="rect">
              <a:avLst/>
            </a:prstGeom>
            <a:noFill/>
          </p:spPr>
        </p:pic>
        <p:sp>
          <p:nvSpPr>
            <p:cNvPr id="1043" name="TextBox 6"/>
            <p:cNvSpPr txBox="1"/>
            <p:nvPr/>
          </p:nvSpPr>
          <p:spPr>
            <a:xfrm>
              <a:off x="1867769" y="3396024"/>
              <a:ext cx="3635398" cy="472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200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2273</Words>
  <Application>Microsoft Office PowerPoint</Application>
  <PresentationFormat>와이드스크린</PresentationFormat>
  <Paragraphs>362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나눔고딕ET</vt:lpstr>
      <vt:lpstr>맑은 고딕</vt:lpstr>
      <vt:lpstr>Arial</vt:lpstr>
      <vt:lpstr>Calibri</vt:lpstr>
      <vt:lpstr>한컴오피스</vt:lpstr>
      <vt:lpstr>CNN 알고리즘을 이용한  조선대학교 내 전동 킥보드  불법 주행 인식 인공지능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조선대학교 내 전동 킥보드  불법 주행 인식 인공지능 </dc:title>
  <dc:creator>이 수정</dc:creator>
  <cp:lastModifiedBy>junmin3720@chosun.kr</cp:lastModifiedBy>
  <cp:revision>371</cp:revision>
  <dcterms:created xsi:type="dcterms:W3CDTF">2022-04-11T11:08:59Z</dcterms:created>
  <dcterms:modified xsi:type="dcterms:W3CDTF">2022-05-01T16:48:00Z</dcterms:modified>
  <cp:version/>
</cp:coreProperties>
</file>